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7" r:id="rId2"/>
    <p:sldId id="283" r:id="rId3"/>
    <p:sldId id="340" r:id="rId4"/>
    <p:sldId id="289" r:id="rId5"/>
    <p:sldId id="291" r:id="rId6"/>
    <p:sldId id="290" r:id="rId7"/>
    <p:sldId id="294" r:id="rId8"/>
    <p:sldId id="295" r:id="rId9"/>
    <p:sldId id="375" r:id="rId10"/>
    <p:sldId id="376" r:id="rId11"/>
    <p:sldId id="377" r:id="rId12"/>
    <p:sldId id="381" r:id="rId13"/>
    <p:sldId id="344" r:id="rId14"/>
    <p:sldId id="378" r:id="rId15"/>
    <p:sldId id="380" r:id="rId16"/>
    <p:sldId id="384" r:id="rId17"/>
    <p:sldId id="299" r:id="rId18"/>
    <p:sldId id="300" r:id="rId19"/>
    <p:sldId id="302" r:id="rId20"/>
    <p:sldId id="298" r:id="rId21"/>
    <p:sldId id="304" r:id="rId22"/>
    <p:sldId id="385" r:id="rId23"/>
    <p:sldId id="386" r:id="rId24"/>
    <p:sldId id="387" r:id="rId25"/>
    <p:sldId id="388" r:id="rId26"/>
    <p:sldId id="389" r:id="rId27"/>
    <p:sldId id="390" r:id="rId28"/>
    <p:sldId id="391" r:id="rId29"/>
    <p:sldId id="392" r:id="rId30"/>
    <p:sldId id="393" r:id="rId31"/>
    <p:sldId id="394" r:id="rId32"/>
    <p:sldId id="396" r:id="rId33"/>
    <p:sldId id="397" r:id="rId34"/>
    <p:sldId id="398" r:id="rId35"/>
    <p:sldId id="399" r:id="rId36"/>
    <p:sldId id="400" r:id="rId37"/>
    <p:sldId id="401" r:id="rId38"/>
    <p:sldId id="402" r:id="rId39"/>
    <p:sldId id="403" r:id="rId40"/>
    <p:sldId id="404" r:id="rId41"/>
    <p:sldId id="350" r:id="rId42"/>
    <p:sldId id="405" r:id="rId43"/>
    <p:sldId id="406" r:id="rId44"/>
    <p:sldId id="407" r:id="rId45"/>
    <p:sldId id="324" r:id="rId46"/>
    <p:sldId id="353" r:id="rId47"/>
    <p:sldId id="354" r:id="rId48"/>
    <p:sldId id="355" r:id="rId49"/>
    <p:sldId id="327" r:id="rId50"/>
    <p:sldId id="328" r:id="rId51"/>
    <p:sldId id="356" r:id="rId52"/>
    <p:sldId id="357" r:id="rId53"/>
    <p:sldId id="358" r:id="rId54"/>
    <p:sldId id="359" r:id="rId55"/>
    <p:sldId id="360" r:id="rId56"/>
    <p:sldId id="408" r:id="rId57"/>
    <p:sldId id="362" r:id="rId58"/>
    <p:sldId id="383" r:id="rId59"/>
    <p:sldId id="364" r:id="rId60"/>
    <p:sldId id="338" r:id="rId61"/>
    <p:sldId id="339" r:id="rId62"/>
    <p:sldId id="343" r:id="rId63"/>
    <p:sldId id="269" r:id="rId64"/>
    <p:sldId id="265" r:id="rId65"/>
    <p:sldId id="271" r:id="rId66"/>
    <p:sldId id="281" r:id="rId67"/>
    <p:sldId id="280" r:id="rId68"/>
    <p:sldId id="274" r:id="rId69"/>
    <p:sldId id="287" r:id="rId70"/>
    <p:sldId id="292" r:id="rId71"/>
    <p:sldId id="293" r:id="rId72"/>
    <p:sldId id="278" r:id="rId73"/>
    <p:sldId id="288" r:id="rId74"/>
    <p:sldId id="301" r:id="rId75"/>
    <p:sldId id="303" r:id="rId76"/>
    <p:sldId id="379" r:id="rId77"/>
    <p:sldId id="311" r:id="rId78"/>
    <p:sldId id="321" r:id="rId7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3DF20-F053-43F3-9E38-9A96DD3E2D39}" v="8" dt="2021-05-31T18:22:30.381"/>
    <p1510:client id="{E5031C38-8920-4458-9537-780BCBEE7E2E}" v="21" dt="2020-07-02T00:26:4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74223" autoAdjust="0"/>
  </p:normalViewPr>
  <p:slideViewPr>
    <p:cSldViewPr snapToGrid="0">
      <p:cViewPr varScale="1">
        <p:scale>
          <a:sx n="86" d="100"/>
          <a:sy n="86" d="100"/>
        </p:scale>
        <p:origin x="1554" y="78"/>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E5031C38-8920-4458-9537-780BCBEE7E2E}"/>
    <pc:docChg chg="modSld">
      <pc:chgData name="Felipe Augusto Pereira de Figueiredo" userId="e1771b70d906f94b" providerId="Windows Live" clId="Web-{E5031C38-8920-4458-9537-780BCBEE7E2E}" dt="2020-07-02T00:26:40.931" v="98" actId="1076"/>
      <pc:docMkLst>
        <pc:docMk/>
      </pc:docMkLst>
      <pc:sldChg chg="addSp modSp modNotes">
        <pc:chgData name="Felipe Augusto Pereira de Figueiredo" userId="e1771b70d906f94b" providerId="Windows Live" clId="Web-{E5031C38-8920-4458-9537-780BCBEE7E2E}" dt="2020-07-02T00:26:40.931" v="98" actId="1076"/>
        <pc:sldMkLst>
          <pc:docMk/>
          <pc:sldMk cId="1568502510" sldId="309"/>
        </pc:sldMkLst>
        <pc:spChg chg="add mod">
          <ac:chgData name="Felipe Augusto Pereira de Figueiredo" userId="e1771b70d906f94b" providerId="Windows Live" clId="Web-{E5031C38-8920-4458-9537-780BCBEE7E2E}" dt="2020-07-02T00:26:40.931" v="98" actId="1076"/>
          <ac:spMkLst>
            <pc:docMk/>
            <pc:sldMk cId="1568502510" sldId="309"/>
            <ac:spMk id="6" creationId="{1BA221F4-1C27-4904-8204-555C8539A5F3}"/>
          </ac:spMkLst>
        </pc:spChg>
        <pc:picChg chg="mod">
          <ac:chgData name="Felipe Augusto Pereira de Figueiredo" userId="e1771b70d906f94b" providerId="Windows Live" clId="Web-{E5031C38-8920-4458-9537-780BCBEE7E2E}" dt="2020-07-02T00:25:19.938" v="81" actId="1076"/>
          <ac:picMkLst>
            <pc:docMk/>
            <pc:sldMk cId="1568502510" sldId="309"/>
            <ac:picMk id="4" creationId="{00000000-0000-0000-0000-000000000000}"/>
          </ac:picMkLst>
        </pc:picChg>
      </pc:sldChg>
    </pc:docChg>
  </pc:docChgLst>
  <pc:docChgLst>
    <pc:chgData name="Felipe Augusto Pereira de Figueiredo" userId="e1771b70d906f94b" providerId="Windows Live" clId="Web-{A0A3DF20-F053-43F3-9E38-9A96DD3E2D39}"/>
    <pc:docChg chg="modSld">
      <pc:chgData name="Felipe Augusto Pereira de Figueiredo" userId="e1771b70d906f94b" providerId="Windows Live" clId="Web-{A0A3DF20-F053-43F3-9E38-9A96DD3E2D39}" dt="2021-05-31T18:22:30.381" v="3" actId="20577"/>
      <pc:docMkLst>
        <pc:docMk/>
      </pc:docMkLst>
      <pc:sldChg chg="modSp">
        <pc:chgData name="Felipe Augusto Pereira de Figueiredo" userId="e1771b70d906f94b" providerId="Windows Live" clId="Web-{A0A3DF20-F053-43F3-9E38-9A96DD3E2D39}" dt="2021-05-31T18:22:30.381" v="3" actId="20577"/>
        <pc:sldMkLst>
          <pc:docMk/>
          <pc:sldMk cId="4268919854" sldId="343"/>
        </pc:sldMkLst>
        <pc:spChg chg="mod">
          <ac:chgData name="Felipe Augusto Pereira de Figueiredo" userId="e1771b70d906f94b" providerId="Windows Live" clId="Web-{A0A3DF20-F053-43F3-9E38-9A96DD3E2D39}" dt="2021-05-31T18:22:30.381" v="3" actId="20577"/>
          <ac:spMkLst>
            <pc:docMk/>
            <pc:sldMk cId="4268919854" sldId="34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04/12/2021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Henry_J._Kelley" TargetMode="External"/><Relationship Id="rId3" Type="http://schemas.openxmlformats.org/officeDocument/2006/relationships/hyperlink" Target="https://en.wikipedia.org/wiki/Backpropagation#CITEREFRumelhartHintonWilliams1986a" TargetMode="External"/><Relationship Id="rId7" Type="http://schemas.openxmlformats.org/officeDocument/2006/relationships/hyperlink" Target="https://en.wikipedia.org/wiki/Control_theory"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Backpropagation#cite_note-learning-representations-20" TargetMode="External"/><Relationship Id="rId5" Type="http://schemas.openxmlformats.org/officeDocument/2006/relationships/hyperlink" Target="https://en.wikipedia.org/wiki/Backpropagation#cite_note-DL-history-6" TargetMode="External"/><Relationship Id="rId4" Type="http://schemas.openxmlformats.org/officeDocument/2006/relationships/hyperlink" Target="https://en.wikipedia.org/wiki/Backpropagation#CITEREFRumelhartHintonWilliams1986b" TargetMode="External"/><Relationship Id="rId9" Type="http://schemas.openxmlformats.org/officeDocument/2006/relationships/hyperlink" Target="https://en.wikipedia.org/wiki/Arthur_E._Brys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a:p>
          <a:p>
            <a:r>
              <a:rPr lang="pt-BR" b="1" dirty="0"/>
              <a:t>Referências</a:t>
            </a:r>
            <a:endParaRPr lang="pt-BR" dirty="0"/>
          </a:p>
          <a:p>
            <a:r>
              <a:rPr lang="pt-BR" dirty="0"/>
              <a:t>[1] CYBENKO, G., “Approximation by Superpositions of a Sigmoidal Function”, Mathematics of Control, Signals and Systems, Vol. 2, No. 4, pp. 303 – 314, 1989. </a:t>
            </a:r>
          </a:p>
          <a:p>
            <a:r>
              <a:rPr lang="pt-BR" dirty="0"/>
              <a:t>[2] GOODFELLOW, I., BENGIO, Y., COURVILLE, A., Deep Learning, MIT Press, 2016. HAYKIN, S. Neural Networks and Learning Machines, 3rd edition, Prentice-Hall, 2008.</a:t>
            </a:r>
          </a:p>
          <a:p>
            <a:r>
              <a:rPr lang="pt-BR" dirty="0"/>
              <a:t>[3] MAAS, A. L., HANNUN, A. Y., NG, A. Y. “Rectifier Nonlinearities Improve Neural Network Acoustic Models”. Proceedings of the 30th International Conference on Machine Learning (ICML), Atlanta, Georgia, USA, 2013.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a:p>
            <a:endParaRPr lang="pt-BR" dirty="0" smtClean="0"/>
          </a:p>
          <a:p>
            <a:r>
              <a:rPr lang="pt-BR" dirty="0" smtClean="0"/>
              <a:t>Referências</a:t>
            </a:r>
          </a:p>
          <a:p>
            <a:r>
              <a:rPr lang="pt-BR" dirty="0" smtClean="0"/>
              <a:t>[1] https://en.wikipedia.org/wiki/Activation_function</a:t>
            </a:r>
          </a:p>
          <a:p>
            <a:endParaRPr lang="pt-BR" dirty="0" smtClean="0"/>
          </a:p>
          <a:p>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66903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https://stats.stackexchange.com/questions/126238/what-are-the-advantages-of-relu-over-sigmoid-function-in-deep-neural-networks#:~:text=The%20main%20reason%20why%20ReLu,deep%20network%20with%20sigmoid%20activation.</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357498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389701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425497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smtClean="0">
                <a:solidFill>
                  <a:srgbClr val="00B0F0"/>
                </a:solidFill>
              </a:rPr>
              <a:t>Exemplo: FunctionApproximationWithMLP.ipynb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a:t>
            </a:r>
            <a:r>
              <a:rPr lang="pt-BR" baseline="0" dirty="0"/>
              <a:t> função de custo também é conhecida como função de perda (loss) ou função objetivo.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595960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necessário, existem métodos numéricos para “forçar” que</a:t>
            </a:r>
            <a:r>
              <a:rPr lang="pt-BR" baseline="0" dirty="0" smtClean="0"/>
              <a:t> a matriz hessiana seja inversível</a:t>
            </a:r>
            <a:r>
              <a:rPr lang="pt-BR" dirty="0" smtClean="0"/>
              <a:t>.</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9541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Referências:</a:t>
            </a:r>
          </a:p>
          <a:p>
            <a:r>
              <a:rPr lang="pt-BR" dirty="0" smtClean="0"/>
              <a:t>[1] http://www.offconvex.org/2016/03/22/saddlepoints/</a:t>
            </a:r>
          </a:p>
          <a:p>
            <a:r>
              <a:rPr lang="pt-BR" dirty="0" smtClean="0"/>
              <a:t>[2] https://stats.stackexchange.com/questions/278104/how-can-it-be-trapped-in-a-saddle-point</a:t>
            </a:r>
          </a:p>
          <a:p>
            <a:r>
              <a:rPr lang="pt-BR" dirty="0" smtClean="0"/>
              <a:t>[3] https://machinelearningmastery.com/why-training-a-neural-network-is-hard/</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1481338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smtClean="0">
                    <a:cs typeface="Calibri"/>
                  </a:rPr>
                  <a:t>Referências</a:t>
                </a:r>
                <a:r>
                  <a:rPr lang="en-US" dirty="0" smtClean="0">
                    <a:cs typeface="Calibri"/>
                  </a:rPr>
                  <a:t>:</a:t>
                </a:r>
              </a:p>
              <a:p>
                <a:r>
                  <a:rPr lang="en-US" dirty="0" smtClean="0">
                    <a:cs typeface="Calibri"/>
                  </a:rPr>
                  <a:t>[1] https://blog.paperspace.com/intro-to-optimization-in-deep-learning-gradient-descent/</a:t>
                </a:r>
              </a:p>
              <a:p>
                <a:endParaRPr lang="en-US" dirty="0" smtClean="0">
                  <a:cs typeface="Calibri"/>
                </a:endParaRPr>
              </a:p>
              <a:p>
                <a:r>
                  <a:rPr lang="en-US" dirty="0" smtClean="0">
                    <a:cs typeface="Calibri"/>
                  </a:rPr>
                  <a:t>Ponto </a:t>
                </a:r>
                <a:r>
                  <a:rPr lang="en-US" dirty="0">
                    <a:cs typeface="Calibri"/>
                  </a:rPr>
                  <a:t>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smtClean="0">
                    <a:cs typeface="Calibri"/>
                  </a:rPr>
                  <a:t>.</a:t>
                </a:r>
              </a:p>
              <a:p>
                <a:endParaRPr lang="en-US"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que são pontos que, em algumas direções são </a:t>
                </a:r>
                <a:r>
                  <a:rPr lang="pt-BR" b="1" i="1" dirty="0" smtClean="0"/>
                  <a:t>atratores</a:t>
                </a:r>
                <a:r>
                  <a:rPr lang="pt-BR" dirty="0" smtClean="0"/>
                  <a:t>, mas em outras não. </a:t>
                </a:r>
              </a:p>
              <a:p>
                <a:endParaRPr lang="en-US" dirty="0" smtClean="0">
                  <a:cs typeface="Calibri"/>
                </a:endParaRPr>
              </a:p>
              <a:p>
                <a:endParaRPr lang="en-US" dirty="0" smtClean="0">
                  <a:cs typeface="Calibri"/>
                </a:endParaRPr>
              </a:p>
              <a:p>
                <a:r>
                  <a:rPr lang="pt-BR" dirty="0" smtClean="0"/>
                  <a:t>Para valores adequados do </a:t>
                </a:r>
                <a:r>
                  <a:rPr lang="pt-BR" b="1" dirty="0"/>
                  <a:t>passo de aprendizagem</a:t>
                </a:r>
                <a:r>
                  <a:rPr lang="pt-BR" dirty="0"/>
                  <a:t>,</a:t>
                </a:r>
                <a:r>
                  <a:rPr lang="pt-BR" b="1" dirty="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a:t>
                </a:r>
                <a:r>
                  <a:rPr lang="pt-BR" dirty="0" smtClean="0"/>
                  <a:t>dizer </a:t>
                </a:r>
                <a:r>
                  <a:rPr lang="pt-BR" dirty="0"/>
                  <a:t>que cada mínimo tem sua </a:t>
                </a:r>
                <a:r>
                  <a:rPr lang="pt-BR" b="1" i="1" dirty="0"/>
                  <a:t>bacia de atração</a:t>
                </a:r>
                <a:r>
                  <a:rPr lang="pt-BR" dirty="0"/>
                  <a:t>.</a:t>
                </a:r>
              </a:p>
              <a:p>
                <a:endParaRPr lang="en-US" dirty="0">
                  <a:cs typeface="Calibri"/>
                </a:endParaRPr>
              </a:p>
            </p:txBody>
          </p:sp>
        </mc:Choice>
        <mc:Fallback xmlns="">
          <p:sp>
            <p:nvSpPr>
              <p:cNvPr id="3" name="Notes Placeholder 2"/>
              <p:cNvSpPr>
                <a:spLocks noGrp="1"/>
              </p:cNvSpPr>
              <p:nvPr>
                <p:ph type="body" idx="1"/>
              </p:nvPr>
            </p:nvSpPr>
            <p:spPr/>
            <p:txBody>
              <a:bodyPr/>
              <a:lstStyle/>
              <a:p>
                <a:r>
                  <a:rPr lang="en-US" dirty="0" err="1" smtClean="0">
                    <a:cs typeface="Calibri"/>
                  </a:rPr>
                  <a:t>Referências</a:t>
                </a:r>
                <a:r>
                  <a:rPr lang="en-US" dirty="0" smtClean="0">
                    <a:cs typeface="Calibri"/>
                  </a:rPr>
                  <a:t>:</a:t>
                </a:r>
              </a:p>
              <a:p>
                <a:r>
                  <a:rPr lang="en-US" dirty="0" smtClean="0">
                    <a:cs typeface="Calibri"/>
                  </a:rPr>
                  <a:t>[1] https://blog.paperspace.com/intro-to-optimization-in-deep-learning-gradient-descent/</a:t>
                </a:r>
              </a:p>
              <a:p>
                <a:endParaRPr lang="en-US" dirty="0" smtClean="0">
                  <a:cs typeface="Calibri"/>
                </a:endParaRPr>
              </a:p>
              <a:p>
                <a:endParaRPr lang="en-US" dirty="0" smtClean="0">
                  <a:cs typeface="Calibri"/>
                </a:endParaRPr>
              </a:p>
              <a:p>
                <a:r>
                  <a:rPr lang="en-US" dirty="0" smtClean="0">
                    <a:cs typeface="Calibri"/>
                  </a:rPr>
                  <a:t>Ponto </a:t>
                </a:r>
                <a:r>
                  <a:rPr lang="en-US" dirty="0">
                    <a:cs typeface="Calibri"/>
                  </a:rPr>
                  <a:t>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smtClean="0">
                    <a:cs typeface="Calibri"/>
                  </a:rPr>
                  <a:t>.</a:t>
                </a:r>
              </a:p>
              <a:p>
                <a:endParaRPr lang="en-US"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que são pontos que, em algumas direções são </a:t>
                </a:r>
                <a:r>
                  <a:rPr lang="pt-BR" b="1" i="1" dirty="0" smtClean="0"/>
                  <a:t>atratores</a:t>
                </a:r>
                <a:r>
                  <a:rPr lang="pt-BR" dirty="0" smtClean="0"/>
                  <a:t>, mas em outras não. </a:t>
                </a:r>
              </a:p>
              <a:p>
                <a:endParaRPr lang="en-US" dirty="0" smtClean="0">
                  <a:cs typeface="Calibri"/>
                </a:endParaRPr>
              </a:p>
              <a:p>
                <a:endParaRPr lang="en-US" dirty="0" smtClean="0">
                  <a:cs typeface="Calibri"/>
                </a:endParaRPr>
              </a:p>
              <a:p>
                <a:r>
                  <a:rPr lang="pt-BR" dirty="0" smtClean="0"/>
                  <a:t>Para valores adequados do </a:t>
                </a:r>
                <a:r>
                  <a:rPr lang="pt-BR" b="1" dirty="0"/>
                  <a:t>passo de aprendizagem</a:t>
                </a:r>
                <a:r>
                  <a:rPr lang="pt-BR" dirty="0"/>
                  <a:t>,</a:t>
                </a:r>
                <a:r>
                  <a:rPr lang="pt-BR" b="1" dirty="0"/>
                  <a:t> </a:t>
                </a:r>
                <a:r>
                  <a:rPr lang="pt-BR" i="0" smtClean="0">
                    <a:latin typeface="Cambria Math" panose="02040503050406030204" pitchFamily="18" charset="0"/>
                    <a:ea typeface="Cambria Math" panose="02040503050406030204" pitchFamily="18" charset="0"/>
                  </a:rPr>
                  <a:t>𝛼</a:t>
                </a:r>
                <a:r>
                  <a:rPr lang="pt-BR" dirty="0"/>
                  <a:t>, um </a:t>
                </a:r>
                <a:r>
                  <a:rPr lang="pt-BR" b="1" i="1" dirty="0"/>
                  <a:t>mínimo local</a:t>
                </a:r>
                <a:r>
                  <a:rPr lang="pt-BR" dirty="0"/>
                  <a:t> tende a atrair o vetor de pesos quando este se encontra em sua vizinhança. </a:t>
                </a:r>
              </a:p>
              <a:p>
                <a:r>
                  <a:rPr lang="pt-BR" dirty="0"/>
                  <a:t>De maneira mais rigorosa, podemos </a:t>
                </a:r>
                <a:r>
                  <a:rPr lang="pt-BR" dirty="0" smtClean="0"/>
                  <a:t>dizer </a:t>
                </a:r>
                <a:r>
                  <a:rPr lang="pt-BR" dirty="0"/>
                  <a:t>que cada mínimo tem sua </a:t>
                </a:r>
                <a:r>
                  <a:rPr lang="pt-BR" b="1" i="1" dirty="0"/>
                  <a:t>bacia de atração</a:t>
                </a:r>
                <a:r>
                  <a:rPr lang="pt-BR" dirty="0"/>
                  <a:t>.</a:t>
                </a:r>
              </a:p>
              <a:p>
                <a:endParaRPr lang="en-US" dirty="0">
                  <a:cs typeface="Calibri"/>
                </a:endParaRPr>
              </a:p>
            </p:txBody>
          </p:sp>
        </mc:Fallback>
      </mc:AlternateContent>
      <p:sp>
        <p:nvSpPr>
          <p:cNvPr id="4" name="Slide Number Placeholder 3"/>
          <p:cNvSpPr>
            <a:spLocks noGrp="1"/>
          </p:cNvSpPr>
          <p:nvPr>
            <p:ph type="sldNum" sz="quarter" idx="5"/>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45569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smtClean="0">
                    <a:cs typeface="Calibri"/>
                  </a:rPr>
                  <a:t>.</a:t>
                </a:r>
              </a:p>
              <a:p>
                <a:endParaRPr lang="en-US"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que são pontos que, em algumas direções são </a:t>
                </a:r>
                <a:r>
                  <a:rPr lang="pt-BR" b="1" i="1" dirty="0" smtClean="0"/>
                  <a:t>atratores</a:t>
                </a:r>
                <a:r>
                  <a:rPr lang="pt-BR" dirty="0" smtClean="0"/>
                  <a:t>, mas em outras não. </a:t>
                </a:r>
              </a:p>
              <a:p>
                <a:endParaRPr lang="en-US" dirty="0" smtClean="0">
                  <a:cs typeface="Calibri"/>
                </a:endParaRPr>
              </a:p>
              <a:p>
                <a:endParaRPr lang="en-US" dirty="0" smtClean="0">
                  <a:cs typeface="Calibri"/>
                </a:endParaRPr>
              </a:p>
              <a:p>
                <a:r>
                  <a:rPr lang="pt-BR" dirty="0" smtClean="0"/>
                  <a:t>Para valores adequados do </a:t>
                </a:r>
                <a:r>
                  <a:rPr lang="pt-BR" b="1" dirty="0"/>
                  <a:t>passo de aprendizagem</a:t>
                </a:r>
                <a:r>
                  <a:rPr lang="pt-BR" dirty="0"/>
                  <a:t>,</a:t>
                </a:r>
                <a:r>
                  <a:rPr lang="pt-BR" b="1" dirty="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a:t>
                </a:r>
                <a:r>
                  <a:rPr lang="pt-BR" dirty="0" smtClean="0"/>
                  <a:t>dizer </a:t>
                </a:r>
                <a:r>
                  <a:rPr lang="pt-BR" dirty="0"/>
                  <a:t>que cada mínimo tem sua </a:t>
                </a:r>
                <a:r>
                  <a:rPr lang="pt-BR" b="1" i="1" dirty="0"/>
                  <a:t>bacia de atração</a:t>
                </a:r>
                <a:r>
                  <a:rPr lang="pt-BR" dirty="0"/>
                  <a:t>.</a:t>
                </a:r>
              </a:p>
              <a:p>
                <a:endParaRPr lang="en-US" dirty="0">
                  <a:cs typeface="Calibri"/>
                </a:endParaRPr>
              </a:p>
            </p:txBody>
          </p:sp>
        </mc:Choice>
        <mc:Fallback xmlns="">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smtClean="0">
                    <a:cs typeface="Calibri"/>
                  </a:rPr>
                  <a:t>.</a:t>
                </a:r>
              </a:p>
              <a:p>
                <a:endParaRPr lang="en-US"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que são pontos que, em algumas direções são </a:t>
                </a:r>
                <a:r>
                  <a:rPr lang="pt-BR" b="1" i="1" dirty="0" smtClean="0"/>
                  <a:t>atratores</a:t>
                </a:r>
                <a:r>
                  <a:rPr lang="pt-BR" dirty="0" smtClean="0"/>
                  <a:t>, mas em outras não. </a:t>
                </a:r>
              </a:p>
              <a:p>
                <a:endParaRPr lang="en-US" dirty="0" smtClean="0">
                  <a:cs typeface="Calibri"/>
                </a:endParaRPr>
              </a:p>
              <a:p>
                <a:endParaRPr lang="en-US" dirty="0" smtClean="0">
                  <a:cs typeface="Calibri"/>
                </a:endParaRPr>
              </a:p>
              <a:p>
                <a:r>
                  <a:rPr lang="pt-BR" dirty="0" smtClean="0"/>
                  <a:t>Para valores adequados do </a:t>
                </a:r>
                <a:r>
                  <a:rPr lang="pt-BR" b="1" dirty="0"/>
                  <a:t>passo de aprendizagem</a:t>
                </a:r>
                <a:r>
                  <a:rPr lang="pt-BR" dirty="0"/>
                  <a:t>,</a:t>
                </a:r>
                <a:r>
                  <a:rPr lang="pt-BR" b="1" dirty="0"/>
                  <a:t> </a:t>
                </a:r>
                <a:r>
                  <a:rPr lang="pt-BR" i="0" smtClean="0">
                    <a:latin typeface="Cambria Math" panose="02040503050406030204" pitchFamily="18" charset="0"/>
                    <a:ea typeface="Cambria Math" panose="02040503050406030204" pitchFamily="18" charset="0"/>
                  </a:rPr>
                  <a:t>𝛼</a:t>
                </a:r>
                <a:r>
                  <a:rPr lang="pt-BR" dirty="0"/>
                  <a:t>, um </a:t>
                </a:r>
                <a:r>
                  <a:rPr lang="pt-BR" b="1" i="1" dirty="0"/>
                  <a:t>mínimo local</a:t>
                </a:r>
                <a:r>
                  <a:rPr lang="pt-BR" dirty="0"/>
                  <a:t> tende a atrair o vetor de pesos quando este se encontra em sua vizinhança. </a:t>
                </a:r>
              </a:p>
              <a:p>
                <a:r>
                  <a:rPr lang="pt-BR" dirty="0"/>
                  <a:t>De maneira mais rigorosa, podemos </a:t>
                </a:r>
                <a:r>
                  <a:rPr lang="pt-BR" dirty="0" smtClean="0"/>
                  <a:t>dizer </a:t>
                </a:r>
                <a:r>
                  <a:rPr lang="pt-BR" dirty="0"/>
                  <a:t>que cada mínimo tem sua </a:t>
                </a:r>
                <a:r>
                  <a:rPr lang="pt-BR" b="1" i="1" dirty="0"/>
                  <a:t>bacia de atração</a:t>
                </a:r>
                <a:r>
                  <a:rPr lang="pt-BR" dirty="0"/>
                  <a:t>.</a:t>
                </a:r>
              </a:p>
              <a:p>
                <a:endParaRPr lang="en-US" dirty="0">
                  <a:cs typeface="Calibri"/>
                </a:endParaRPr>
              </a:p>
            </p:txBody>
          </p:sp>
        </mc:Fallback>
      </mc:AlternateContent>
      <p:sp>
        <p:nvSpPr>
          <p:cNvPr id="4" name="Slide Number Placeholder 3"/>
          <p:cNvSpPr>
            <a:spLocks noGrp="1"/>
          </p:cNvSpPr>
          <p:nvPr>
            <p:ph type="sldNum" sz="quarter" idx="5"/>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696527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processo de ajuste</a:t>
            </a:r>
            <a:r>
              <a:rPr lang="pt-BR" baseline="0" dirty="0" smtClean="0"/>
              <a:t> dos pesos da rede neural pode ser resumido da seguinte forma</a:t>
            </a:r>
            <a:r>
              <a:rPr lang="pt-BR" dirty="0" smtClean="0"/>
              <a:t>: para cada exemplo de treinamento, o algoritmo de retropropagação primeiro faz uma previsão (passagem direta, ou </a:t>
            </a:r>
            <a:r>
              <a:rPr lang="pt-BR" b="1" i="1" dirty="0" smtClean="0"/>
              <a:t>forward</a:t>
            </a:r>
            <a:r>
              <a:rPr lang="pt-BR" dirty="0" smtClean="0"/>
              <a:t>), calcula o erro e em seguida, passa por cada camada no sentido inverso para medir a contribuição do erro de cada conexão (passagem reversa) e, finalmente, o algoritmo ajusta ligeiramente os pesos da conexão para reduzir o erro (etapa do gradiente descendente).</a:t>
            </a:r>
          </a:p>
          <a:p>
            <a:endParaRPr lang="pt-BR" dirty="0" smtClean="0"/>
          </a:p>
          <a:p>
            <a:r>
              <a:rPr lang="pt-BR" dirty="0" smtClean="0"/>
              <a:t>Referências:</a:t>
            </a:r>
          </a:p>
          <a:p>
            <a:r>
              <a:rPr lang="pt-BR" dirty="0" smtClean="0"/>
              <a:t>[1] https://www.jeremyjordan.me/neural-networks-training/</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2145198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processo de ajuste</a:t>
            </a:r>
            <a:r>
              <a:rPr lang="pt-BR" baseline="0" dirty="0" smtClean="0"/>
              <a:t> dos pesos da rede neural pode ser resumido da seguinte forma</a:t>
            </a:r>
            <a:r>
              <a:rPr lang="pt-BR" dirty="0" smtClean="0"/>
              <a:t>: para cada exemplo de treinamento, o algoritmo de retropropagação primeiro faz uma previsão (passagem direta, ou </a:t>
            </a:r>
            <a:r>
              <a:rPr lang="pt-BR" b="1" i="1" dirty="0" smtClean="0"/>
              <a:t>forward</a:t>
            </a:r>
            <a:r>
              <a:rPr lang="pt-BR" dirty="0" smtClean="0"/>
              <a:t>), calcula o erro e em seguida, passa por cada camada no sentido inverso para medir a contribuição do erro de cada conexão (passagem reversa) e, finalmente, o algoritmo ajusta ligeiramente os pesos da conexão para reduzir o erro (etapa do gradiente descendente).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term </a:t>
            </a:r>
            <a:r>
              <a:rPr lang="en-US" sz="1200" b="0" i="1" kern="1200" dirty="0" smtClean="0">
                <a:solidFill>
                  <a:schemeClr val="tx1"/>
                </a:solidFill>
                <a:effectLst/>
                <a:latin typeface="+mn-lt"/>
                <a:ea typeface="+mn-ea"/>
                <a:cs typeface="+mn-cs"/>
              </a:rPr>
              <a:t>backpropagation</a:t>
            </a:r>
            <a:r>
              <a:rPr lang="en-US" sz="1200" b="0" i="0" kern="1200" dirty="0" smtClean="0">
                <a:solidFill>
                  <a:schemeClr val="tx1"/>
                </a:solidFill>
                <a:effectLst/>
                <a:latin typeface="+mn-lt"/>
                <a:ea typeface="+mn-ea"/>
                <a:cs typeface="+mn-cs"/>
              </a:rPr>
              <a:t> and its general use in neural networks was announced in </a:t>
            </a:r>
            <a:r>
              <a:rPr lang="en-US" sz="1200" b="0" i="0" u="none" strike="noStrike" kern="1200" dirty="0" err="1" smtClean="0">
                <a:solidFill>
                  <a:schemeClr val="tx1"/>
                </a:solidFill>
                <a:effectLst/>
                <a:latin typeface="+mn-lt"/>
                <a:ea typeface="+mn-ea"/>
                <a:cs typeface="+mn-cs"/>
                <a:hlinkClick r:id="rId3"/>
              </a:rPr>
              <a:t>Rumelhart</a:t>
            </a:r>
            <a:r>
              <a:rPr lang="en-US" sz="1200" b="0" i="0" u="none" strike="noStrike" kern="1200" dirty="0" smtClean="0">
                <a:solidFill>
                  <a:schemeClr val="tx1"/>
                </a:solidFill>
                <a:effectLst/>
                <a:latin typeface="+mn-lt"/>
                <a:ea typeface="+mn-ea"/>
                <a:cs typeface="+mn-cs"/>
                <a:hlinkClick r:id="rId3"/>
              </a:rPr>
              <a:t>, Hinton &amp; Williams (1986a)</a:t>
            </a:r>
            <a:r>
              <a:rPr lang="en-US" sz="1200" b="0" i="0" kern="1200" dirty="0" smtClean="0">
                <a:solidFill>
                  <a:schemeClr val="tx1"/>
                </a:solidFill>
                <a:effectLst/>
                <a:latin typeface="+mn-lt"/>
                <a:ea typeface="+mn-ea"/>
                <a:cs typeface="+mn-cs"/>
              </a:rPr>
              <a:t>, then elaborated and popularized in </a:t>
            </a:r>
            <a:r>
              <a:rPr lang="en-US" sz="1200" b="0" i="0" u="none" strike="noStrike" kern="1200" dirty="0" err="1" smtClean="0">
                <a:solidFill>
                  <a:schemeClr val="tx1"/>
                </a:solidFill>
                <a:effectLst/>
                <a:latin typeface="+mn-lt"/>
                <a:ea typeface="+mn-ea"/>
                <a:cs typeface="+mn-cs"/>
                <a:hlinkClick r:id="rId4"/>
              </a:rPr>
              <a:t>Rumelhart</a:t>
            </a:r>
            <a:r>
              <a:rPr lang="en-US" sz="1200" b="0" i="0" u="none" strike="noStrike" kern="1200" dirty="0" smtClean="0">
                <a:solidFill>
                  <a:schemeClr val="tx1"/>
                </a:solidFill>
                <a:effectLst/>
                <a:latin typeface="+mn-lt"/>
                <a:ea typeface="+mn-ea"/>
                <a:cs typeface="+mn-cs"/>
                <a:hlinkClick r:id="rId4"/>
              </a:rPr>
              <a:t>, Hinton &amp; Williams (1986b)</a:t>
            </a:r>
            <a:r>
              <a:rPr lang="en-US" sz="1200" b="0" i="0" kern="1200" dirty="0" smtClean="0">
                <a:solidFill>
                  <a:schemeClr val="tx1"/>
                </a:solidFill>
                <a:effectLst/>
                <a:latin typeface="+mn-lt"/>
                <a:ea typeface="+mn-ea"/>
                <a:cs typeface="+mn-cs"/>
              </a:rPr>
              <a:t>, but the technique was independently rediscovered many times, and had many predecessors dating to the 1960s.</a:t>
            </a:r>
            <a:r>
              <a:rPr lang="en-US" sz="1200" b="0" i="0" u="none" strike="noStrike" kern="1200" baseline="30000" dirty="0" smtClean="0">
                <a:solidFill>
                  <a:schemeClr val="tx1"/>
                </a:solidFill>
                <a:effectLst/>
                <a:latin typeface="+mn-lt"/>
                <a:ea typeface="+mn-ea"/>
                <a:cs typeface="+mn-cs"/>
                <a:hlinkClick r:id="rId5"/>
              </a:rPr>
              <a:t>[6]</a:t>
            </a:r>
            <a:r>
              <a:rPr lang="en-US" sz="1200" b="0" i="0" u="none" strike="noStrike" kern="1200" baseline="30000" dirty="0" smtClean="0">
                <a:solidFill>
                  <a:schemeClr val="tx1"/>
                </a:solidFill>
                <a:effectLst/>
                <a:latin typeface="+mn-lt"/>
                <a:ea typeface="+mn-ea"/>
                <a:cs typeface="+mn-cs"/>
                <a:hlinkClick r:id="rId6"/>
              </a:rPr>
              <a:t>[12]</a:t>
            </a:r>
            <a:endParaRPr lang="en-US" sz="1200" b="0" i="0" u="none" strike="noStrike" kern="1200" baseline="300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300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basics of backpropagation were derived in the context of </a:t>
            </a:r>
            <a:r>
              <a:rPr lang="en-US" sz="1200" b="0" i="0" u="none" strike="noStrike" kern="1200" dirty="0" smtClean="0">
                <a:solidFill>
                  <a:schemeClr val="tx1"/>
                </a:solidFill>
                <a:effectLst/>
                <a:latin typeface="+mn-lt"/>
                <a:ea typeface="+mn-ea"/>
                <a:cs typeface="+mn-cs"/>
                <a:hlinkClick r:id="rId7" tooltip="Control theory"/>
              </a:rPr>
              <a:t>control theory</a:t>
            </a:r>
            <a:r>
              <a:rPr lang="en-US" sz="1200" b="0" i="0" kern="1200" dirty="0" smtClean="0">
                <a:solidFill>
                  <a:schemeClr val="tx1"/>
                </a:solidFill>
                <a:effectLst/>
                <a:latin typeface="+mn-lt"/>
                <a:ea typeface="+mn-ea"/>
                <a:cs typeface="+mn-cs"/>
              </a:rPr>
              <a:t> by </a:t>
            </a:r>
            <a:r>
              <a:rPr lang="en-US" sz="1200" b="0" i="0" u="none" strike="noStrike" kern="1200" dirty="0" smtClean="0">
                <a:solidFill>
                  <a:schemeClr val="tx1"/>
                </a:solidFill>
                <a:effectLst/>
                <a:latin typeface="+mn-lt"/>
                <a:ea typeface="+mn-ea"/>
                <a:cs typeface="+mn-cs"/>
                <a:hlinkClick r:id="rId8" tooltip="Henry J. Kelley"/>
              </a:rPr>
              <a:t>Henry J. Kelley</a:t>
            </a:r>
            <a:r>
              <a:rPr lang="en-US" sz="1200" b="0" i="0" kern="1200" dirty="0" smtClean="0">
                <a:solidFill>
                  <a:schemeClr val="tx1"/>
                </a:solidFill>
                <a:effectLst/>
                <a:latin typeface="+mn-lt"/>
                <a:ea typeface="+mn-ea"/>
                <a:cs typeface="+mn-cs"/>
              </a:rPr>
              <a:t> in 1960</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by </a:t>
            </a:r>
            <a:r>
              <a:rPr lang="en-US" sz="1200" b="0" i="0" u="none" strike="noStrike" kern="1200" dirty="0" smtClean="0">
                <a:solidFill>
                  <a:schemeClr val="tx1"/>
                </a:solidFill>
                <a:effectLst/>
                <a:latin typeface="+mn-lt"/>
                <a:ea typeface="+mn-ea"/>
                <a:cs typeface="+mn-cs"/>
                <a:hlinkClick r:id="rId9" tooltip="Arthur E. Bryson"/>
              </a:rPr>
              <a:t>Arthur E. Bryson</a:t>
            </a:r>
            <a:r>
              <a:rPr lang="en-US" sz="1200" b="0" i="0" kern="1200" dirty="0" smtClean="0">
                <a:solidFill>
                  <a:schemeClr val="tx1"/>
                </a:solidFill>
                <a:effectLst/>
                <a:latin typeface="+mn-lt"/>
                <a:ea typeface="+mn-ea"/>
                <a:cs typeface="+mn-cs"/>
              </a:rPr>
              <a:t> in 1961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507690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A ativação,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a:t>
                </a:r>
                <a:r>
                  <a:rPr lang="pt-BR" dirty="0"/>
                  <a:t>é uma </a:t>
                </a:r>
                <a:r>
                  <a:rPr lang="pt-BR" b="1" i="1" dirty="0"/>
                  <a:t>combinação linear</a:t>
                </a:r>
                <a:r>
                  <a:rPr lang="pt-BR" dirty="0"/>
                  <a:t> das entradas</a:t>
                </a:r>
              </a:p>
            </p:txBody>
          </p:sp>
        </mc:Choice>
        <mc:Fallback xmlns="">
          <p:sp>
            <p:nvSpPr>
              <p:cNvPr id="3" name="Notes Placeholder 2"/>
              <p:cNvSpPr>
                <a:spLocks noGrp="1"/>
              </p:cNvSpPr>
              <p:nvPr>
                <p:ph type="body" idx="1"/>
              </p:nvPr>
            </p:nvSpPr>
            <p:spPr/>
            <p:txBody>
              <a:bodyPr/>
              <a:lstStyle/>
              <a:p>
                <a:r>
                  <a:rPr lang="pt-BR" dirty="0" smtClean="0"/>
                  <a:t>A ativação, </a:t>
                </a:r>
                <a:r>
                  <a:rPr lang="pt-BR" i="0">
                    <a:latin typeface="Cambria Math" panose="02040503050406030204" pitchFamily="18" charset="0"/>
                  </a:rPr>
                  <a:t>𝑢_𝑖^𝑚</a:t>
                </a:r>
                <a:r>
                  <a:rPr lang="pt-BR" dirty="0" smtClean="0"/>
                  <a:t>, </a:t>
                </a:r>
                <a:r>
                  <a:rPr lang="pt-BR" dirty="0"/>
                  <a:t>é uma </a:t>
                </a:r>
                <a:r>
                  <a:rPr lang="pt-BR" b="1" i="1" dirty="0"/>
                  <a:t>combinação linear</a:t>
                </a:r>
                <a:r>
                  <a:rPr lang="pt-BR" dirty="0"/>
                  <a:t> das entradas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247393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solidFill>
                  <a:srgbClr val="FF0000"/>
                </a:solidFill>
              </a:rPr>
              <a:t>Essa “caminhada de trás para a frente”, da saída da rede (onde se calcula o erro) para sua entrada, tendo por base a </a:t>
            </a:r>
            <a:r>
              <a:rPr lang="pt-BR" b="1" i="1" dirty="0" smtClean="0">
                <a:solidFill>
                  <a:srgbClr val="FF0000"/>
                </a:solidFill>
              </a:rPr>
              <a:t>regra da cadeia</a:t>
            </a:r>
            <a:r>
              <a:rPr lang="pt-BR" dirty="0" smtClean="0">
                <a:solidFill>
                  <a:srgbClr val="FF0000"/>
                </a:solidFill>
              </a:rPr>
              <a:t>, é conhecido como </a:t>
            </a:r>
            <a:r>
              <a:rPr lang="pt-BR" b="1" i="1" dirty="0" smtClean="0">
                <a:solidFill>
                  <a:srgbClr val="FF0000"/>
                </a:solidFill>
              </a:rPr>
              <a:t>backpropagation</a:t>
            </a:r>
            <a:r>
              <a:rPr lang="pt-BR" dirty="0" smtClean="0">
                <a:solidFill>
                  <a:srgbClr val="FF0000"/>
                </a:solidFill>
              </a:rPr>
              <a:t>.</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97422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t>
            </a:r>
            <a:r>
              <a:rPr lang="pt-BR" baseline="0" dirty="0"/>
              <a:t>a que, nas equações acima, </a:t>
            </a:r>
            <a:r>
              <a:rPr lang="pt-BR" dirty="0"/>
              <a:t>a divisão pelo número de amostras foi omitida pois isso não afeta a otimização.</a:t>
            </a:r>
          </a:p>
        </p:txBody>
      </p:sp>
      <p:sp>
        <p:nvSpPr>
          <p:cNvPr id="4" name="Slide Number Placeholder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324403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Essa grandeza será chamada de </a:t>
                </a:r>
                <a:r>
                  <a:rPr lang="pt-BR" b="1" i="1" dirty="0"/>
                  <a:t>sensibilidade</a:t>
                </a:r>
                <a:r>
                  <a:rPr lang="pt-BR" dirty="0"/>
                  <a:t> e é denotada pela letra 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a:t> (delta</a:t>
                </a:r>
                <a:r>
                  <a:rPr lang="pt-BR" dirty="0" smtClean="0"/>
                  <a:t>).</a:t>
                </a:r>
              </a:p>
              <a:p>
                <a:endParaRPr lang="pt-BR" dirty="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Essa grandeza será chamada de </a:t>
                </a:r>
                <a:r>
                  <a:rPr lang="pt-BR" b="1" i="1" dirty="0"/>
                  <a:t>sensibilidade</a:t>
                </a:r>
                <a:r>
                  <a:rPr lang="pt-BR" dirty="0"/>
                  <a:t> e é denotada pela letra grega </a:t>
                </a:r>
                <a:r>
                  <a:rPr lang="pt-BR" i="0" smtClean="0">
                    <a:latin typeface="Cambria Math" panose="02040503050406030204" pitchFamily="18" charset="0"/>
                    <a:ea typeface="Cambria Math" panose="02040503050406030204" pitchFamily="18" charset="0"/>
                  </a:rPr>
                  <a:t>𝛿</a:t>
                </a:r>
                <a:r>
                  <a:rPr lang="pt-BR" dirty="0"/>
                  <a:t> (delta</a:t>
                </a:r>
                <a:r>
                  <a:rPr lang="pt-BR" dirty="0" smtClean="0"/>
                  <a:t>).</a:t>
                </a:r>
              </a:p>
              <a:p>
                <a:endParaRPr lang="pt-BR" dirty="0"/>
              </a:p>
              <a:p>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164130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1689701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Ao final, calcula-se o vetor de sensibilidade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smtClean="0"/>
                  <a:t>, </a:t>
                </a:r>
                <a:r>
                  <a:rPr lang="pt-BR" dirty="0"/>
                  <a:t>e, de maneira recursiva, </a:t>
                </a:r>
                <a:r>
                  <a:rPr lang="pt-BR" dirty="0" smtClean="0"/>
                  <a:t>obtêm-se </a:t>
                </a:r>
                <a:r>
                  <a:rPr lang="pt-BR" dirty="0"/>
                  <a:t>os vetores de todas as camadas e portanto, esse é o processo conhecido como </a:t>
                </a:r>
                <a:r>
                  <a:rPr lang="pt-BR" b="1" i="1" dirty="0" smtClean="0"/>
                  <a:t>retropropagação do erro</a:t>
                </a:r>
                <a:r>
                  <a:rPr lang="pt-BR" dirty="0" smtClean="0"/>
                  <a:t>.</a:t>
                </a:r>
                <a:endParaRPr lang="pt-BR" dirty="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Ao final, calcula-se o vetor de sensibilidade da última camada, </a:t>
                </a:r>
                <a:r>
                  <a:rPr lang="pt-BR" b="1" i="0">
                    <a:latin typeface="Cambria Math" panose="02040503050406030204" pitchFamily="18" charset="0"/>
                    <a:ea typeface="Cambria Math" panose="02040503050406030204" pitchFamily="18" charset="0"/>
                  </a:rPr>
                  <a:t>𝜹^</a:t>
                </a:r>
                <a:r>
                  <a:rPr lang="pt-BR" i="0">
                    <a:latin typeface="Cambria Math" panose="02040503050406030204" pitchFamily="18" charset="0"/>
                    <a:ea typeface="Cambria Math" panose="02040503050406030204" pitchFamily="18" charset="0"/>
                  </a:rPr>
                  <a:t>𝑀</a:t>
                </a:r>
                <a:r>
                  <a:rPr lang="pt-BR" dirty="0" smtClean="0"/>
                  <a:t>, </a:t>
                </a:r>
                <a:r>
                  <a:rPr lang="pt-BR" dirty="0"/>
                  <a:t>e, de maneira recursiva, </a:t>
                </a:r>
                <a:r>
                  <a:rPr lang="pt-BR" dirty="0" smtClean="0"/>
                  <a:t>obtêm-se </a:t>
                </a:r>
                <a:r>
                  <a:rPr lang="pt-BR" dirty="0"/>
                  <a:t>os vetores de todas as camadas e portanto, esse é o processo conhecido como </a:t>
                </a:r>
                <a:r>
                  <a:rPr lang="pt-BR" b="1" i="1" dirty="0" smtClean="0"/>
                  <a:t>retropropagação do erro</a:t>
                </a:r>
                <a:r>
                  <a:rPr lang="pt-BR" dirty="0" smtClean="0"/>
                  <a:t>.</a:t>
                </a:r>
                <a:endParaRPr lang="pt-BR" dirty="0"/>
              </a:p>
              <a:p>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700914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a:t>
                </a:r>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762446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Embora o</a:t>
            </a:r>
            <a:r>
              <a:rPr lang="pt-BR" baseline="0" dirty="0" smtClean="0"/>
              <a:t> gradiente descendente </a:t>
            </a:r>
            <a:r>
              <a:rPr lang="pt-BR" dirty="0" smtClean="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53</a:t>
            </a:fld>
            <a:endParaRPr lang="pt-BR"/>
          </a:p>
        </p:txBody>
      </p:sp>
    </p:spTree>
    <p:extLst>
      <p:ext uri="{BB962C8B-B14F-4D97-AF65-F5344CB8AC3E}">
        <p14:creationId xmlns:p14="http://schemas.microsoft.com/office/powerpoint/2010/main" val="290826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78113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tx1"/>
                    </a:solidFill>
                    <a:latin typeface="+mn-lt"/>
                  </a:rPr>
                  <a:t>Portanto, podemos pensar no hiperparâmetro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oMath>
                </a14:m>
                <a:r>
                  <a:rPr lang="pt-BR" sz="1200" dirty="0">
                    <a:solidFill>
                      <a:schemeClr val="tx1"/>
                    </a:solidFill>
                    <a:latin typeface="+mn-lt"/>
                  </a:rPr>
                  <a:t> em termos da equação </a:t>
                </a:r>
                <a14:m>
                  <m:oMath xmlns:m="http://schemas.openxmlformats.org/officeDocument/2006/math">
                    <m:f>
                      <m:fPr>
                        <m:ctrlPr>
                          <a:rPr lang="pt-BR" sz="1200" i="1">
                            <a:solidFill>
                              <a:schemeClr val="tx1"/>
                            </a:solidFill>
                            <a:latin typeface="Cambria Math" panose="02040503050406030204" pitchFamily="18" charset="0"/>
                          </a:rPr>
                        </m:ctrlPr>
                      </m:fPr>
                      <m:num>
                        <m:r>
                          <a:rPr lang="pt-BR" sz="1200" i="1">
                            <a:solidFill>
                              <a:schemeClr val="tx1"/>
                            </a:solidFill>
                            <a:latin typeface="Cambria Math" panose="02040503050406030204" pitchFamily="18" charset="0"/>
                          </a:rPr>
                          <m:t>1</m:t>
                        </m:r>
                      </m:num>
                      <m:den>
                        <m:r>
                          <a:rPr lang="pt-BR" sz="1200" i="1">
                            <a:solidFill>
                              <a:schemeClr val="tx1"/>
                            </a:solidFill>
                            <a:latin typeface="Cambria Math" panose="02040503050406030204" pitchFamily="18" charset="0"/>
                          </a:rPr>
                          <m:t>1−</m:t>
                        </m:r>
                        <m:r>
                          <a:rPr lang="pt-BR" sz="1200" i="1">
                            <a:solidFill>
                              <a:schemeClr val="tx1"/>
                            </a:solidFill>
                            <a:latin typeface="Cambria Math" panose="02040503050406030204" pitchFamily="18" charset="0"/>
                            <a:ea typeface="Cambria Math" panose="02040503050406030204" pitchFamily="18" charset="0"/>
                          </a:rPr>
                          <m:t>𝜑</m:t>
                        </m:r>
                      </m:den>
                    </m:f>
                  </m:oMath>
                </a14:m>
                <a:r>
                  <a:rPr lang="pt-BR" sz="1200" dirty="0">
                    <a:solidFill>
                      <a:schemeClr val="tx1"/>
                    </a:solidFill>
                    <a:latin typeface="+mn-lt"/>
                  </a:rPr>
                  <a:t>. Por exemplo,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r>
                      <a:rPr lang="pt-BR" sz="1200" b="0" i="0" smtClean="0">
                        <a:solidFill>
                          <a:schemeClr val="tx1"/>
                        </a:solidFill>
                        <a:latin typeface="Cambria Math" panose="02040503050406030204" pitchFamily="18" charset="0"/>
                        <a:ea typeface="Cambria Math" panose="02040503050406030204" pitchFamily="18" charset="0"/>
                      </a:rPr>
                      <m:t>=0.9</m:t>
                    </m:r>
                  </m:oMath>
                </a14:m>
                <a:r>
                  <a:rPr lang="pt-BR" sz="1200" dirty="0">
                    <a:solidFill>
                      <a:schemeClr val="tx1"/>
                    </a:solidFill>
                    <a:latin typeface="+mn-lt"/>
                  </a:rPr>
                  <a:t> corresponde à multiplicação da velocidade máxima por 10 em relação ao algoritmo de descida do gradiente</a:t>
                </a:r>
                <a:r>
                  <a:rPr lang="pt-BR" sz="1200" dirty="0" smtClean="0">
                    <a:solidFill>
                      <a:schemeClr val="tx1"/>
                    </a:solidFill>
                    <a:latin typeface="+mn-lt"/>
                  </a:rPr>
                  <a:t>.</a:t>
                </a:r>
                <a:endParaRPr lang="pt-BR" sz="1200" dirty="0">
                  <a:solidFill>
                    <a:schemeClr val="tx1"/>
                  </a:solidFill>
                  <a:latin typeface="+mn-lt"/>
                </a:endParaRPr>
              </a:p>
            </p:txBody>
          </p:sp>
        </mc:Choice>
        <mc:Fallback xmlns="">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decrescente dos gradientes passados e continua a se mover em sua direção.</a:t>
                </a:r>
              </a:p>
              <a:p>
                <a:endParaRPr lang="pt-BR"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tx1"/>
                    </a:solidFill>
                    <a:latin typeface="+mn-lt"/>
                  </a:rPr>
                  <a:t>Portanto, podemos pensar no hiperparâmetro </a:t>
                </a:r>
                <a:r>
                  <a:rPr lang="pt-BR" sz="1200" i="0">
                    <a:solidFill>
                      <a:schemeClr val="tx1"/>
                    </a:solidFill>
                    <a:latin typeface="Cambria Math" panose="02040503050406030204" pitchFamily="18" charset="0"/>
                    <a:ea typeface="Cambria Math" panose="02040503050406030204" pitchFamily="18" charset="0"/>
                  </a:rPr>
                  <a:t>𝜑</a:t>
                </a:r>
                <a:r>
                  <a:rPr lang="pt-BR" sz="1200" dirty="0">
                    <a:solidFill>
                      <a:schemeClr val="tx1"/>
                    </a:solidFill>
                    <a:latin typeface="+mn-lt"/>
                  </a:rPr>
                  <a:t> em termos da equação </a:t>
                </a:r>
                <a:r>
                  <a:rPr lang="pt-BR" sz="1200" i="0">
                    <a:solidFill>
                      <a:schemeClr val="tx1"/>
                    </a:solidFill>
                    <a:latin typeface="Cambria Math" panose="02040503050406030204" pitchFamily="18" charset="0"/>
                  </a:rPr>
                  <a:t>1/(1−</a:t>
                </a:r>
                <a:r>
                  <a:rPr lang="pt-BR" sz="1200" i="0">
                    <a:solidFill>
                      <a:schemeClr val="tx1"/>
                    </a:solidFill>
                    <a:latin typeface="Cambria Math" panose="02040503050406030204" pitchFamily="18" charset="0"/>
                    <a:ea typeface="Cambria Math" panose="02040503050406030204" pitchFamily="18" charset="0"/>
                  </a:rPr>
                  <a:t>𝜑)</a:t>
                </a:r>
                <a:r>
                  <a:rPr lang="pt-BR" sz="1200" dirty="0">
                    <a:solidFill>
                      <a:schemeClr val="tx1"/>
                    </a:solidFill>
                    <a:latin typeface="+mn-lt"/>
                  </a:rPr>
                  <a:t>. Por exemplo, </a:t>
                </a:r>
                <a:r>
                  <a:rPr lang="pt-BR" sz="1200" i="0">
                    <a:solidFill>
                      <a:schemeClr val="tx1"/>
                    </a:solidFill>
                    <a:latin typeface="Cambria Math" panose="02040503050406030204" pitchFamily="18" charset="0"/>
                    <a:ea typeface="Cambria Math" panose="02040503050406030204" pitchFamily="18" charset="0"/>
                  </a:rPr>
                  <a:t>𝜑</a:t>
                </a:r>
                <a:r>
                  <a:rPr lang="pt-BR" sz="1200" b="0" i="0" smtClean="0">
                    <a:solidFill>
                      <a:schemeClr val="tx1"/>
                    </a:solidFill>
                    <a:latin typeface="Cambria Math" panose="02040503050406030204" pitchFamily="18" charset="0"/>
                    <a:ea typeface="Cambria Math" panose="02040503050406030204" pitchFamily="18" charset="0"/>
                  </a:rPr>
                  <a:t>=0.9</a:t>
                </a:r>
                <a:r>
                  <a:rPr lang="pt-BR" sz="1200" dirty="0">
                    <a:solidFill>
                      <a:schemeClr val="tx1"/>
                    </a:solidFill>
                    <a:latin typeface="+mn-lt"/>
                  </a:rPr>
                  <a:t> corresponde à multiplicação da velocidade máxima por 10 em relação ao algoritmo de descida do gradiente</a:t>
                </a:r>
                <a:r>
                  <a:rPr lang="pt-BR" sz="1200" dirty="0" smtClean="0">
                    <a:solidFill>
                      <a:schemeClr val="tx1"/>
                    </a:solidFill>
                    <a:latin typeface="+mn-lt"/>
                  </a:rPr>
                  <a:t>.</a:t>
                </a:r>
                <a:endParaRPr lang="pt-BR" sz="1200" dirty="0">
                  <a:solidFill>
                    <a:schemeClr val="tx1"/>
                  </a:solidFill>
                  <a:latin typeface="+mn-lt"/>
                </a:endParaRPr>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3653321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esses </a:t>
            </a:r>
            <a:r>
              <a:rPr lang="pt-BR" b="1" dirty="0"/>
              <a:t>Modelos com Passo de Aprendizagem Adaptativo</a:t>
            </a:r>
            <a:r>
              <a:rPr lang="pt-BR" b="0" baseline="0" dirty="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956614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ponto inicial pode determinar se o algoritmo converge, sendo alguns pontos iniciais tão instáveis que o algoritmo encontra dificuldades numéricas e falha completamente.</a:t>
            </a:r>
          </a:p>
          <a:p>
            <a:endParaRPr lang="pt-BR" dirty="0"/>
          </a:p>
          <a:p>
            <a:r>
              <a:rPr lang="pt-BR" dirty="0"/>
              <a:t>Se dois</a:t>
            </a:r>
            <a:r>
              <a:rPr lang="pt-BR" baseline="0" dirty="0"/>
              <a:t> nós </a:t>
            </a:r>
            <a:r>
              <a:rPr lang="pt-BR" dirty="0"/>
              <a:t>ocultos com a mesma função de ativação estiverem conectados às mesmas entradas, esses</a:t>
            </a:r>
            <a:r>
              <a:rPr lang="pt-BR" baseline="0" dirty="0"/>
              <a:t> nós </a:t>
            </a:r>
            <a:r>
              <a:rPr lang="pt-BR" dirty="0"/>
              <a:t>deverão ter pesos iniciais diferentes. Se eles tiverem os mesmos pesos iniciais, um algoritmo de aprendizado determinístico aplicado a um custo e modelo determinísticos atualizará constantemente essas duas unidades da mesma maneira.</a:t>
            </a:r>
            <a:r>
              <a:rPr lang="pt-BR" baseline="0" dirty="0"/>
              <a:t> </a:t>
            </a:r>
            <a:r>
              <a:rPr lang="pt-BR" dirty="0"/>
              <a:t>Mesmo que o modelo ou o algoritmo de treinamento seja capaz de usar processos estocásticos para calcular atualizações diferentes para nós </a:t>
            </a:r>
            <a:r>
              <a:rPr lang="pt-BR" dirty="0" smtClean="0"/>
              <a:t>diferentes</a:t>
            </a:r>
            <a:r>
              <a:rPr lang="pt-BR" dirty="0"/>
              <a:t>, geralmente é melhor inicializar cada nó para calcular uma função diferente de todas os outros</a:t>
            </a:r>
            <a:r>
              <a:rPr lang="pt-BR" baseline="0" dirty="0"/>
              <a:t> nós</a:t>
            </a:r>
            <a:r>
              <a:rPr lang="pt-BR" dirty="0" smtClean="0"/>
              <a:t>.</a:t>
            </a:r>
          </a:p>
          <a:p>
            <a:endParaRPr lang="pt-BR" dirty="0" smtClean="0"/>
          </a:p>
          <a:p>
            <a:r>
              <a:rPr lang="pt-BR" dirty="0" smtClean="0"/>
              <a:t>Referências</a:t>
            </a:r>
          </a:p>
          <a:p>
            <a:r>
              <a:rPr lang="pt-BR" dirty="0" smtClean="0"/>
              <a:t>[1] https://www.deeplearning.ai/ai-notes/initialization</a:t>
            </a:r>
            <a:r>
              <a:rPr lang="pt-BR" dirty="0" smtClean="0"/>
              <a:t>/</a:t>
            </a:r>
          </a:p>
          <a:p>
            <a:r>
              <a:rPr lang="pt-BR" dirty="0" smtClean="0"/>
              <a:t>[2] ftp://ftp.dca.fee.unicamp.br/pub/docs/gudwin/publications/sbrn98.pdf</a:t>
            </a:r>
          </a:p>
          <a:p>
            <a:r>
              <a:rPr lang="pt-BR" dirty="0" smtClean="0"/>
              <a:t>[3] https://colab.research.google.com/github/d2l-ai/d2l-en-colab/blob/master/chapter_multilayer-perceptrons/numerical-stability-and-init.ipynb#scrollTo=6tqUWTNKFdsO</a:t>
            </a:r>
          </a:p>
          <a:p>
            <a:r>
              <a:rPr lang="pt-BR" dirty="0" smtClean="0"/>
              <a:t>[4] https://neuron.eng.wayne.edu/tarek/MITbook/chap8/8_1.html (local/global search)</a:t>
            </a:r>
          </a:p>
          <a:p>
            <a:r>
              <a:rPr lang="pt-BR" dirty="0" smtClean="0"/>
              <a:t>[5] https://machinelearningmastery.com/local-optimization-versus-global-optimization/</a:t>
            </a:r>
          </a:p>
          <a:p>
            <a:endParaRPr lang="pt-BR" dirty="0" smtClean="0"/>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336334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smtClean="0"/>
          </a:p>
          <a:p>
            <a:r>
              <a:rPr lang="pt-BR" dirty="0" smtClean="0"/>
              <a:t>Referências</a:t>
            </a:r>
          </a:p>
          <a:p>
            <a:r>
              <a:rPr lang="pt-BR" dirty="0" smtClean="0"/>
              <a:t>[1]</a:t>
            </a:r>
            <a:r>
              <a:rPr lang="pt-BR" baseline="0" dirty="0" smtClean="0"/>
              <a:t> https://www.quora.com/Why-dont-we-initialize-the-weights-of-a-neural-network-to-zero</a:t>
            </a:r>
          </a:p>
          <a:p>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1945687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empírico</a:t>
            </a:r>
            <a:r>
              <a:rPr lang="pt-BR" dirty="0" smtClean="0"/>
              <a:t>: baseado na experiência e na observação, metódicas ou não.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mais informações</a:t>
            </a:r>
            <a:r>
              <a:rPr lang="pt-BR" baseline="0" dirty="0" smtClean="0"/>
              <a:t> sobre a inicialização dos pesos </a:t>
            </a:r>
            <a:r>
              <a:rPr lang="pt-BR" b="0" baseline="0" dirty="0" smtClean="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https://www.deeplearning.ai/ai-notes/initialization/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https://machinelearningmastery.com/weight-initialization-for-deep-learning-neural-networks/</a:t>
            </a:r>
          </a:p>
        </p:txBody>
      </p:sp>
      <p:sp>
        <p:nvSpPr>
          <p:cNvPr id="4" name="Slide Number Placeholder 3"/>
          <p:cNvSpPr>
            <a:spLocks noGrp="1"/>
          </p:cNvSpPr>
          <p:nvPr>
            <p:ph type="sldNum" sz="quarter" idx="10"/>
          </p:nvPr>
        </p:nvSpPr>
        <p:spPr/>
        <p:txBody>
          <a:bodyPr/>
          <a:lstStyle/>
          <a:p>
            <a:fld id="{F430A2A4-8C14-4B1A-AD48-7B6401078BF7}" type="slidenum">
              <a:rPr lang="pt-BR" smtClean="0"/>
              <a:t>58</a:t>
            </a:fld>
            <a:endParaRPr lang="pt-BR"/>
          </a:p>
        </p:txBody>
      </p:sp>
    </p:spTree>
    <p:extLst>
      <p:ext uri="{BB962C8B-B14F-4D97-AF65-F5344CB8AC3E}">
        <p14:creationId xmlns:p14="http://schemas.microsoft.com/office/powerpoint/2010/main" val="3177679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mais informações</a:t>
            </a:r>
            <a:r>
              <a:rPr lang="pt-BR" baseline="0" dirty="0"/>
              <a:t> sobre a implementação de redes MLP na biblioteca SciKit-Learn, visite o seguinte site:</a:t>
            </a:r>
          </a:p>
          <a:p>
            <a:endParaRPr lang="pt-BR" dirty="0"/>
          </a:p>
          <a:p>
            <a:r>
              <a:rPr lang="pt-BR" dirty="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2424154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SciKitMLPQPSKClassifier.ipynb</a:t>
            </a:r>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SciKitMLPRegression_v4.ipynb</a:t>
            </a:r>
            <a:endParaRPr lang="pt-BR" dirty="0"/>
          </a:p>
          <a:p>
            <a:endParaRPr lang="pt-BR" dirty="0"/>
          </a:p>
          <a:p>
            <a:r>
              <a:rPr lang="pt-BR" dirty="0"/>
              <a:t>N0: densidade espectral do ruído.</a:t>
            </a:r>
          </a:p>
        </p:txBody>
      </p:sp>
      <p:sp>
        <p:nvSpPr>
          <p:cNvPr id="4" name="Slide Number Placeholder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Rumelhart</a:t>
            </a:r>
            <a:r>
              <a:rPr lang="pt-BR" dirty="0"/>
              <a:t> e</a:t>
            </a:r>
            <a:r>
              <a:rPr lang="pt-BR" baseline="0" dirty="0"/>
              <a:t> seus colegas, </a:t>
            </a:r>
            <a:r>
              <a:rPr lang="pt-BR" dirty="0"/>
              <a:t>fizeram uma alteração fundamental na arquitetura do perceptron: substituíram a função step pela função logística (ou sigmoide).</a:t>
            </a:r>
            <a:r>
              <a:rPr lang="pt-BR" baseline="0" dirty="0"/>
              <a:t> </a:t>
            </a:r>
            <a:r>
              <a:rPr lang="pt-BR" dirty="0"/>
              <a:t>Isso foi essencial porque a função step contém apenas segmentos planos, portanto, não há gradiente com o qual se trabalhar (i.e.,</a:t>
            </a:r>
            <a:r>
              <a:rPr lang="pt-BR" baseline="0" dirty="0"/>
              <a:t> o algortimo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algortimo do gradiente descendente </a:t>
            </a:r>
            <a:r>
              <a:rPr lang="pt-BR" dirty="0"/>
              <a:t>faça progresso a cada passo.</a:t>
            </a:r>
          </a:p>
          <a:p>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derivada será importante, como veremos, no processo de aprendizado da rede neural.</a:t>
            </a:r>
          </a:p>
        </p:txBody>
      </p:sp>
      <p:sp>
        <p:nvSpPr>
          <p:cNvPr id="4" name="Slide Number Placeholder 3"/>
          <p:cNvSpPr>
            <a:spLocks noGrp="1"/>
          </p:cNvSpPr>
          <p:nvPr>
            <p:ph type="sldNum" sz="quarter" idx="10"/>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Referências:</a:t>
            </a:r>
          </a:p>
          <a:p>
            <a:r>
              <a:rPr lang="pt-BR" dirty="0" smtClean="0"/>
              <a:t>[1] https://www.kaggle.com/getting-started/118228</a:t>
            </a:r>
          </a:p>
          <a:p>
            <a:r>
              <a:rPr lang="pt-BR" dirty="0" smtClean="0"/>
              <a:t>[2] https://medium.com/analytics-vidhya/how-batch-normalization-and-relu-solve-vanishing-gradients-3f1a8ace1c88</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157642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problema é que, em alguns casos, o gradiente será extremamente pequeno, evitando efetivamente que o peso mude de valor. </a:t>
            </a:r>
          </a:p>
          <a:p>
            <a:r>
              <a:rPr lang="pt-BR" dirty="0" smtClean="0"/>
              <a:t>Na pior das hipóteses, isso pode impedir completamente o treinamento adicional da rede neural.</a:t>
            </a:r>
          </a:p>
          <a:p>
            <a:r>
              <a:rPr lang="pt-BR" sz="1200" b="0" i="0" kern="1200" dirty="0" smtClean="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a:t>
            </a:r>
          </a:p>
          <a:p>
            <a:endParaRPr lang="pt-BR" sz="1200" b="0" i="0" kern="1200" dirty="0" smtClean="0">
              <a:solidFill>
                <a:schemeClr val="tx1"/>
              </a:solidFill>
              <a:effectLst/>
              <a:latin typeface="+mn-lt"/>
              <a:ea typeface="+mn-ea"/>
              <a:cs typeface="+mn-cs"/>
            </a:endParaRPr>
          </a:p>
          <a:p>
            <a:r>
              <a:rPr lang="pt-BR" dirty="0" smtClean="0"/>
              <a:t>o gradiente é multiplicado várias vezes com o algoritmo da </a:t>
            </a:r>
            <a:r>
              <a:rPr lang="pt-BR" b="1" i="1" dirty="0" smtClean="0"/>
              <a:t>retropropagação</a:t>
            </a:r>
            <a:r>
              <a:rPr lang="pt-BR" dirty="0" smtClean="0"/>
              <a:t>, o que faz com que o gradiente se torne menor para as camadas inferiores, levando a uma mudança muito pequena ou até mesmo nenhuma mudança nos pesos das camadas inferiores</a:t>
            </a:r>
            <a:r>
              <a:rPr lang="pt-BR" sz="1200" b="0" i="0" kern="1200" dirty="0" smtClean="0">
                <a:solidFill>
                  <a:schemeClr val="tx1"/>
                </a:solidFill>
                <a:effectLst/>
                <a:latin typeface="+mn-lt"/>
                <a:ea typeface="+mn-ea"/>
                <a:cs typeface="+mn-cs"/>
              </a:rPr>
              <a:t>endem muito mais lentamente que os neurônios nas camadas posteriores.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89579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problema é que, em alguns casos, o gradiente será extremamente pequeno, evitando efetivamente que o peso mude de valor. </a:t>
            </a:r>
          </a:p>
          <a:p>
            <a:r>
              <a:rPr lang="pt-BR" dirty="0" smtClean="0"/>
              <a:t>Na pior das hipóteses, isso pode impedir completamente o treinamento adicional da rede neural.</a:t>
            </a:r>
          </a:p>
          <a:p>
            <a:r>
              <a:rPr lang="pt-BR" sz="1200" b="0" i="0" kern="1200" dirty="0" smtClean="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a:t>
            </a:r>
          </a:p>
          <a:p>
            <a:endParaRPr lang="pt-BR" sz="1200" b="0" i="0" kern="1200" dirty="0" smtClean="0">
              <a:solidFill>
                <a:schemeClr val="tx1"/>
              </a:solidFill>
              <a:effectLst/>
              <a:latin typeface="+mn-lt"/>
              <a:ea typeface="+mn-ea"/>
              <a:cs typeface="+mn-cs"/>
            </a:endParaRPr>
          </a:p>
          <a:p>
            <a:r>
              <a:rPr lang="pt-BR" dirty="0" smtClean="0"/>
              <a:t>o gradiente é multiplicado várias vezes com o algoritmo da </a:t>
            </a:r>
            <a:r>
              <a:rPr lang="pt-BR" b="1" i="1" dirty="0" smtClean="0"/>
              <a:t>retropropagação</a:t>
            </a:r>
            <a:r>
              <a:rPr lang="pt-BR" dirty="0" smtClean="0"/>
              <a:t>, o que faz com que o gradiente se torne menor para as camadas inferiores, levando a uma mudança muito pequena ou até mesmo nenhuma mudança nos pesos das camadas inferiores</a:t>
            </a:r>
            <a:r>
              <a:rPr lang="pt-BR" sz="1200" b="0" i="0" kern="1200" dirty="0" smtClean="0">
                <a:solidFill>
                  <a:schemeClr val="tx1"/>
                </a:solidFill>
                <a:effectLst/>
                <a:latin typeface="+mn-lt"/>
                <a:ea typeface="+mn-ea"/>
                <a:cs typeface="+mn-cs"/>
              </a:rPr>
              <a:t>endem muito mais lentamente que os neurônios nas camadas posteriores.</a:t>
            </a:r>
          </a:p>
          <a:p>
            <a:endParaRPr lang="pt-BR" sz="1200" b="0" i="0" kern="1200" dirty="0" smtClean="0">
              <a:solidFill>
                <a:schemeClr val="tx1"/>
              </a:solidFill>
              <a:effectLst/>
              <a:latin typeface="+mn-lt"/>
              <a:ea typeface="+mn-ea"/>
              <a:cs typeface="+mn-cs"/>
            </a:endParaRPr>
          </a:p>
          <a:p>
            <a:r>
              <a:rPr lang="pt-BR" dirty="0" smtClean="0"/>
              <a:t>Não sofre com o problema da diminuição do gradiente: o gradiente é multiplicado várias vezes com o algoritmo da </a:t>
            </a:r>
            <a:r>
              <a:rPr lang="pt-BR" b="1" i="1" dirty="0" smtClean="0"/>
              <a:t>retropropagação</a:t>
            </a:r>
            <a:r>
              <a:rPr lang="pt-BR" dirty="0" smtClean="0"/>
              <a:t>, o que faz com que o gradiente se torne menor para as camadas inferiores, levando a uma mudança muito pequena ou até mesmo nenhuma mudança nos pesos das camadas inferiores.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271269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04/12/2021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04/12/2021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04/12/2021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04/12/2021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04/12/2021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04/12/2021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04/12/2021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04/12/2021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04/12/2021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04/12/2021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04/12/2021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04/12/2021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Activation_function#Table_of_activation_func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2.png"/></Relationships>
</file>

<file path=ppt/slides/_rels/slide3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deeplearning.ai/ai-notes/initializatio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4.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jpeg"/><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6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6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6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1.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74.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75.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62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0.png"/><Relationship Id="rId21" Type="http://schemas.openxmlformats.org/officeDocument/2006/relationships/image" Target="../media/image114.png"/><Relationship Id="rId7" Type="http://schemas.openxmlformats.org/officeDocument/2006/relationships/image" Target="../media/image10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0.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0.png"/><Relationship Id="rId19" Type="http://schemas.openxmlformats.org/officeDocument/2006/relationships/image" Target="../media/image112.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png"/><Relationship Id="rId22" Type="http://schemas.openxmlformats.org/officeDocument/2006/relationships/image" Target="../media/image115.png"/></Relationships>
</file>

<file path=ppt/slides/_rels/slide7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970.png"/><Relationship Id="rId9" Type="http://schemas.openxmlformats.org/officeDocument/2006/relationships/image" Target="../media/image122.png"/><Relationship Id="rId1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a:t>Redes Neurais Artificiais (Parte II)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5032375"/>
              </a:xfrm>
            </p:spPr>
            <p:txBody>
              <a:bodyPr>
                <a:normAutofit lnSpcReduction="10000"/>
              </a:bodyPr>
              <a:lstStyle/>
              <a:p>
                <a:r>
                  <a:rPr lang="pt-BR" dirty="0" smtClean="0"/>
                  <a:t>Lembrem-se que as </a:t>
                </a:r>
                <a:r>
                  <a:rPr lang="pt-BR" b="1" i="1" dirty="0"/>
                  <a:t>funções de ativação </a:t>
                </a:r>
                <a:r>
                  <a:rPr lang="pt-BR" dirty="0" smtClean="0"/>
                  <a:t>como </a:t>
                </a:r>
                <a:r>
                  <a:rPr lang="pt-BR" b="1" i="1" dirty="0" smtClean="0"/>
                  <a:t>tangente hiperbólica </a:t>
                </a:r>
                <a:r>
                  <a:rPr lang="pt-BR" dirty="0" smtClean="0"/>
                  <a:t>ou</a:t>
                </a:r>
                <a:r>
                  <a:rPr lang="pt-BR" b="1" i="1" dirty="0" smtClean="0"/>
                  <a:t> logística</a:t>
                </a:r>
                <a:r>
                  <a:rPr lang="pt-BR" dirty="0" smtClean="0"/>
                  <a:t>, </a:t>
                </a:r>
                <a:r>
                  <a:rPr lang="pt-BR" dirty="0"/>
                  <a:t>têm </a:t>
                </a:r>
                <a:r>
                  <a:rPr lang="pt-BR" dirty="0" smtClean="0"/>
                  <a:t>gradientes (i.e., derivadas parciais) no intervalo de 0 até aproximadamente 1.</a:t>
                </a:r>
              </a:p>
              <a:p>
                <a:r>
                  <a:rPr lang="pt-BR" dirty="0" smtClean="0"/>
                  <a:t>Durante o treinamento, para atualizar os pesos </a:t>
                </a:r>
                <a:r>
                  <a:rPr lang="pt-BR" dirty="0"/>
                  <a:t>de cada camada </a:t>
                </a:r>
                <a:r>
                  <a:rPr lang="pt-BR" dirty="0" smtClean="0"/>
                  <a:t>da </a:t>
                </a:r>
                <a:r>
                  <a:rPr lang="pt-BR" b="1" i="1" dirty="0" smtClean="0"/>
                  <a:t>rede neural</a:t>
                </a:r>
                <a:r>
                  <a:rPr lang="pt-BR" dirty="0" smtClean="0"/>
                  <a:t>, o </a:t>
                </a:r>
                <a:r>
                  <a:rPr lang="pt-BR" b="1" i="1" dirty="0" smtClean="0"/>
                  <a:t>algoritmo de </a:t>
                </a:r>
                <a:r>
                  <a:rPr lang="pt-BR" b="1" i="1" dirty="0"/>
                  <a:t>retropropagação </a:t>
                </a:r>
                <a:r>
                  <a:rPr lang="pt-BR" dirty="0" smtClean="0"/>
                  <a:t>calcula os gradientes através da </a:t>
                </a:r>
                <a:r>
                  <a:rPr lang="pt-BR" b="1" i="1" dirty="0" smtClean="0"/>
                  <a:t>regra </a:t>
                </a:r>
                <a:r>
                  <a:rPr lang="pt-BR" b="1" i="1" dirty="0"/>
                  <a:t>da cadeia</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d>
                        </m:num>
                        <m:den>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d>
                        </m:num>
                        <m:den>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𝑔</m:t>
                          </m:r>
                          <m:d>
                            <m:dPr>
                              <m:ctrlPr>
                                <a:rPr lang="pt-BR" i="1">
                                  <a:latin typeface="Cambria Math" panose="02040503050406030204" pitchFamily="18" charset="0"/>
                                </a:rPr>
                              </m:ctrlPr>
                            </m:dPr>
                            <m:e>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den>
                      </m:f>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𝑔</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𝑥</m:t>
                              </m:r>
                            </m:e>
                          </m:d>
                          <m:r>
                            <a:rPr lang="pt-BR" b="0" i="1" smtClean="0">
                              <a:latin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h</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b="0" i="1" smtClean="0">
                              <a:latin typeface="Cambria Math" panose="02040503050406030204" pitchFamily="18" charset="0"/>
                            </a:rPr>
                            <m:t>)</m:t>
                          </m:r>
                        </m:den>
                      </m:f>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den>
                      </m:f>
                    </m:oMath>
                  </m:oMathPara>
                </a14:m>
                <a:endParaRPr lang="pt-BR" dirty="0" smtClean="0"/>
              </a:p>
              <a:p>
                <a:r>
                  <a:rPr lang="pt-BR" dirty="0" smtClean="0"/>
                  <a:t>Em outras palavras, </a:t>
                </a:r>
                <a:r>
                  <a:rPr lang="pt-BR" dirty="0"/>
                  <a:t>a derivada de uma função de ativação em uma </a:t>
                </a:r>
                <a:r>
                  <a:rPr lang="pt-BR" dirty="0" smtClean="0"/>
                  <a:t>dada camada da rede neural torna-se </a:t>
                </a:r>
                <a:r>
                  <a:rPr lang="pt-BR" dirty="0"/>
                  <a:t>o produto </a:t>
                </a:r>
                <a:r>
                  <a:rPr lang="pt-BR" dirty="0" smtClean="0"/>
                  <a:t>das derivadas das </a:t>
                </a:r>
                <a:r>
                  <a:rPr lang="pt-BR" dirty="0"/>
                  <a:t>funções de ativação no caminho </a:t>
                </a:r>
                <a:r>
                  <a:rPr lang="pt-BR" dirty="0" smtClean="0"/>
                  <a:t>desde a </a:t>
                </a:r>
                <a:r>
                  <a:rPr lang="pt-BR" dirty="0"/>
                  <a:t>camada final </a:t>
                </a:r>
                <a:r>
                  <a:rPr lang="pt-BR" dirty="0" smtClean="0"/>
                  <a:t>até a camada atual.</a:t>
                </a:r>
              </a:p>
              <a:p>
                <a:r>
                  <a:rPr lang="pt-BR" dirty="0" smtClean="0"/>
                  <a:t>Ou seja, no </a:t>
                </a:r>
                <a:r>
                  <a:rPr lang="pt-BR" dirty="0"/>
                  <a:t>caminho </a:t>
                </a:r>
                <a:r>
                  <a:rPr lang="pt-BR" dirty="0" smtClean="0"/>
                  <a:t>inverso, </a:t>
                </a:r>
                <a:r>
                  <a:rPr lang="pt-BR" dirty="0"/>
                  <a:t>da camada de saída para a camada de </a:t>
                </a:r>
                <a:r>
                  <a:rPr lang="pt-BR" dirty="0" smtClean="0"/>
                  <a:t>atual.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5032375"/>
              </a:xfrm>
              <a:blipFill rotWithShape="0">
                <a:blip r:embed="rId3"/>
                <a:stretch>
                  <a:fillRect l="-993" t="-2663" r="-662"/>
                </a:stretch>
              </a:blipFill>
            </p:spPr>
            <p:txBody>
              <a:bodyPr/>
              <a:lstStyle/>
              <a:p>
                <a:r>
                  <a:rPr lang="pt-BR">
                    <a:noFill/>
                  </a:rPr>
                  <a:t> </a:t>
                </a:r>
              </a:p>
            </p:txBody>
          </p:sp>
        </mc:Fallback>
      </mc:AlternateContent>
    </p:spTree>
    <p:extLst>
      <p:ext uri="{BB962C8B-B14F-4D97-AF65-F5344CB8AC3E}">
        <p14:creationId xmlns:p14="http://schemas.microsoft.com/office/powerpoint/2010/main" val="18147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199" y="1825624"/>
            <a:ext cx="11198470" cy="3022147"/>
          </a:xfrm>
        </p:spPr>
        <p:txBody>
          <a:bodyPr>
            <a:normAutofit fontScale="92500"/>
          </a:bodyPr>
          <a:lstStyle/>
          <a:p>
            <a:r>
              <a:rPr lang="pt-BR" dirty="0" smtClean="0"/>
              <a:t>Isso </a:t>
            </a:r>
            <a:r>
              <a:rPr lang="pt-BR" dirty="0"/>
              <a:t>tem o efeito de multiplicar </a:t>
            </a:r>
            <a:r>
              <a:rPr lang="pt-BR" b="1" i="1" dirty="0"/>
              <a:t>M</a:t>
            </a:r>
            <a:r>
              <a:rPr lang="pt-BR" dirty="0" smtClean="0"/>
              <a:t> </a:t>
            </a:r>
            <a:r>
              <a:rPr lang="pt-BR" dirty="0"/>
              <a:t>desses pequenos </a:t>
            </a:r>
            <a:r>
              <a:rPr lang="pt-BR" dirty="0" smtClean="0"/>
              <a:t>valores para calcular os </a:t>
            </a:r>
            <a:r>
              <a:rPr lang="pt-BR" dirty="0"/>
              <a:t>gradientes das primeiras camadas em uma rede </a:t>
            </a:r>
            <a:r>
              <a:rPr lang="pt-BR" dirty="0" smtClean="0"/>
              <a:t>com </a:t>
            </a:r>
            <a:r>
              <a:rPr lang="pt-BR" b="1" i="1" dirty="0" smtClean="0"/>
              <a:t>M</a:t>
            </a:r>
            <a:r>
              <a:rPr lang="pt-BR" dirty="0" smtClean="0"/>
              <a:t> camadas</a:t>
            </a:r>
            <a:r>
              <a:rPr lang="pt-BR" dirty="0"/>
              <a:t>.</a:t>
            </a:r>
            <a:endParaRPr lang="pt-BR" dirty="0" smtClean="0"/>
          </a:p>
          <a:p>
            <a:r>
              <a:rPr lang="pt-BR" dirty="0" smtClean="0"/>
              <a:t>O </a:t>
            </a:r>
            <a:r>
              <a:rPr lang="pt-BR" dirty="0"/>
              <a:t>que significa que o gradiente </a:t>
            </a:r>
            <a:r>
              <a:rPr lang="pt-BR" dirty="0" smtClean="0"/>
              <a:t>(i.e., o erro propagado) diminui exponencialmente </a:t>
            </a:r>
            <a:r>
              <a:rPr lang="pt-BR" dirty="0"/>
              <a:t>com </a:t>
            </a:r>
            <a:r>
              <a:rPr lang="pt-BR" b="1" i="1" dirty="0" smtClean="0"/>
              <a:t>M</a:t>
            </a:r>
            <a:r>
              <a:rPr lang="pt-BR" dirty="0" smtClean="0"/>
              <a:t>.</a:t>
            </a:r>
          </a:p>
          <a:p>
            <a:r>
              <a:rPr lang="pt-BR" dirty="0" smtClean="0"/>
              <a:t>Isso </a:t>
            </a:r>
            <a:r>
              <a:rPr lang="pt-BR" dirty="0"/>
              <a:t>significa que os </a:t>
            </a:r>
            <a:r>
              <a:rPr lang="pt-BR" dirty="0" smtClean="0"/>
              <a:t>nós das </a:t>
            </a:r>
            <a:r>
              <a:rPr lang="pt-BR" dirty="0"/>
              <a:t>camadas </a:t>
            </a:r>
            <a:r>
              <a:rPr lang="pt-BR" dirty="0" smtClean="0"/>
              <a:t>iniciais aprendem </a:t>
            </a:r>
            <a:r>
              <a:rPr lang="pt-BR" dirty="0"/>
              <a:t>muito mais lentamente </a:t>
            </a:r>
            <a:r>
              <a:rPr lang="pt-BR" dirty="0" smtClean="0"/>
              <a:t>do que </a:t>
            </a:r>
            <a:r>
              <a:rPr lang="pt-BR" dirty="0"/>
              <a:t>os </a:t>
            </a:r>
            <a:r>
              <a:rPr lang="pt-BR" dirty="0" smtClean="0"/>
              <a:t>nós das </a:t>
            </a:r>
            <a:r>
              <a:rPr lang="pt-BR" dirty="0"/>
              <a:t>camadas </a:t>
            </a:r>
            <a:r>
              <a:rPr lang="pt-BR" dirty="0" smtClean="0"/>
              <a:t>finais, pois o valor do gradiente é muito pequeno, fazendo com que a atualização dos pesos também seja pequena (i.e., lenta).</a:t>
            </a:r>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57" y="4627182"/>
            <a:ext cx="6144364" cy="2164947"/>
          </a:xfrm>
          <a:prstGeom prst="rect">
            <a:avLst/>
          </a:prstGeom>
        </p:spPr>
      </p:pic>
      <p:sp>
        <p:nvSpPr>
          <p:cNvPr id="5" name="Rectangle 4"/>
          <p:cNvSpPr/>
          <p:nvPr/>
        </p:nvSpPr>
        <p:spPr>
          <a:xfrm>
            <a:off x="9213556" y="6484352"/>
            <a:ext cx="2978444" cy="307777"/>
          </a:xfrm>
          <a:prstGeom prst="rect">
            <a:avLst/>
          </a:prstGeom>
        </p:spPr>
        <p:txBody>
          <a:bodyPr wrap="none">
            <a:spAutoFit/>
          </a:bodyPr>
          <a:lstStyle/>
          <a:p>
            <a:r>
              <a:rPr lang="pt-BR" sz="1400" dirty="0" smtClean="0">
                <a:solidFill>
                  <a:srgbClr val="00B0F0"/>
                </a:solidFill>
              </a:rPr>
              <a:t>Exemplo</a:t>
            </a:r>
            <a:r>
              <a:rPr lang="pt-BR" sz="1400" dirty="0">
                <a:solidFill>
                  <a:srgbClr val="00B0F0"/>
                </a:solidFill>
              </a:rPr>
              <a:t>: vanishing_gradientsv3.ipynb</a:t>
            </a:r>
          </a:p>
        </p:txBody>
      </p:sp>
    </p:spTree>
    <p:extLst>
      <p:ext uri="{BB962C8B-B14F-4D97-AF65-F5344CB8AC3E}">
        <p14:creationId xmlns:p14="http://schemas.microsoft.com/office/powerpoint/2010/main" val="70086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11630" cy="4755376"/>
          </a:xfrm>
        </p:spPr>
        <p:txBody>
          <a:bodyPr>
            <a:normAutofit fontScale="92500" lnSpcReduction="10000"/>
          </a:bodyPr>
          <a:lstStyle/>
          <a:p>
            <a:r>
              <a:rPr lang="pt-BR" dirty="0"/>
              <a:t>Esse problema foi uma das razões pelas quais as redes neurais profundas foram abandonadas por um longo tempo, voltando à cena apenas por volta de 2010, quando se fez um progresso significativo em sua compreensão [1</a:t>
            </a:r>
            <a:r>
              <a:rPr lang="pt-BR" dirty="0" smtClean="0"/>
              <a:t>].</a:t>
            </a:r>
          </a:p>
          <a:p>
            <a:r>
              <a:rPr lang="pt-BR" dirty="0" smtClean="0"/>
              <a:t>Eles </a:t>
            </a:r>
            <a:r>
              <a:rPr lang="pt-BR" dirty="0"/>
              <a:t>mostraram que com </a:t>
            </a:r>
            <a:r>
              <a:rPr lang="pt-BR" dirty="0" smtClean="0"/>
              <a:t>funções de ativação sigmóide e tangente hiperbólica </a:t>
            </a:r>
            <a:r>
              <a:rPr lang="pt-BR" dirty="0"/>
              <a:t>e </a:t>
            </a:r>
            <a:r>
              <a:rPr lang="pt-BR" dirty="0" smtClean="0"/>
              <a:t>um esquema </a:t>
            </a:r>
            <a:r>
              <a:rPr lang="pt-BR" dirty="0"/>
              <a:t>de </a:t>
            </a:r>
            <a:r>
              <a:rPr lang="pt-BR" dirty="0" smtClean="0"/>
              <a:t>inicialização usando distribuição normal com média zero e variância unitária, </a:t>
            </a:r>
            <a:r>
              <a:rPr lang="pt-BR" dirty="0"/>
              <a:t>a variância das saídas de cada camada é muito maior do que a variância de suas entradas. </a:t>
            </a:r>
            <a:endParaRPr lang="pt-BR" dirty="0" smtClean="0"/>
          </a:p>
          <a:p>
            <a:r>
              <a:rPr lang="pt-BR" dirty="0" smtClean="0"/>
              <a:t>Indo em direção à saída da </a:t>
            </a:r>
            <a:r>
              <a:rPr lang="pt-BR" dirty="0"/>
              <a:t>rede, a </a:t>
            </a:r>
            <a:r>
              <a:rPr lang="pt-BR" dirty="0" smtClean="0"/>
              <a:t>variância continua </a:t>
            </a:r>
            <a:r>
              <a:rPr lang="pt-BR" dirty="0"/>
              <a:t>aumentando após cada camada até que </a:t>
            </a:r>
            <a:r>
              <a:rPr lang="pt-BR" dirty="0" smtClean="0"/>
              <a:t>as funções </a:t>
            </a:r>
            <a:r>
              <a:rPr lang="pt-BR" dirty="0"/>
              <a:t>de ativação </a:t>
            </a:r>
            <a:r>
              <a:rPr lang="pt-BR" dirty="0" smtClean="0"/>
              <a:t>de camadas posteriores saturem.</a:t>
            </a:r>
          </a:p>
          <a:p>
            <a:r>
              <a:rPr lang="pt-BR" dirty="0"/>
              <a:t>Um dos insights </a:t>
            </a:r>
            <a:r>
              <a:rPr lang="pt-BR" dirty="0" smtClean="0"/>
              <a:t>de [1] foi </a:t>
            </a:r>
            <a:r>
              <a:rPr lang="pt-BR" dirty="0"/>
              <a:t>que </a:t>
            </a:r>
            <a:r>
              <a:rPr lang="pt-BR" dirty="0" smtClean="0"/>
              <a:t>os </a:t>
            </a:r>
            <a:r>
              <a:rPr lang="pt-BR" dirty="0"/>
              <a:t>problemas </a:t>
            </a:r>
            <a:r>
              <a:rPr lang="pt-BR" dirty="0" smtClean="0"/>
              <a:t>da dissipação e explosão dos gradientes são em </a:t>
            </a:r>
            <a:r>
              <a:rPr lang="pt-BR" dirty="0"/>
              <a:t>parte </a:t>
            </a:r>
            <a:r>
              <a:rPr lang="pt-BR" dirty="0" smtClean="0"/>
              <a:t>causados pela </a:t>
            </a:r>
            <a:r>
              <a:rPr lang="pt-BR" dirty="0"/>
              <a:t>escolha inadequada da função de </a:t>
            </a:r>
            <a:r>
              <a:rPr lang="pt-BR" dirty="0" smtClean="0"/>
              <a:t>ativação. </a:t>
            </a:r>
          </a:p>
          <a:p>
            <a:r>
              <a:rPr lang="pt-BR" dirty="0" smtClean="0"/>
              <a:t>Funções de ativação que não saturam são possíveis soluções para o problema.</a:t>
            </a:r>
          </a:p>
        </p:txBody>
      </p:sp>
      <p:sp>
        <p:nvSpPr>
          <p:cNvPr id="4" name="Rectangle 3"/>
          <p:cNvSpPr/>
          <p:nvPr/>
        </p:nvSpPr>
        <p:spPr>
          <a:xfrm>
            <a:off x="1106466" y="6581001"/>
            <a:ext cx="10247334" cy="276999"/>
          </a:xfrm>
          <a:prstGeom prst="rect">
            <a:avLst/>
          </a:prstGeom>
        </p:spPr>
        <p:txBody>
          <a:bodyPr wrap="square">
            <a:spAutoFit/>
          </a:bodyPr>
          <a:lstStyle/>
          <a:p>
            <a:r>
              <a:rPr lang="en-US" sz="1200" dirty="0"/>
              <a:t>[1] Xavier </a:t>
            </a:r>
            <a:r>
              <a:rPr lang="en-US" sz="1200" dirty="0" err="1"/>
              <a:t>Glorot</a:t>
            </a:r>
            <a:r>
              <a:rPr lang="en-US" sz="1200" dirty="0"/>
              <a:t> and </a:t>
            </a:r>
            <a:r>
              <a:rPr lang="en-US" sz="1200" dirty="0" err="1"/>
              <a:t>Yoshua</a:t>
            </a:r>
            <a:r>
              <a:rPr lang="en-US" sz="1200" dirty="0"/>
              <a:t> </a:t>
            </a:r>
            <a:r>
              <a:rPr lang="en-US" sz="1200" dirty="0" err="1"/>
              <a:t>Bengio</a:t>
            </a:r>
            <a:r>
              <a:rPr lang="en-US" sz="1200" dirty="0"/>
              <a:t>, “Understanding the Difficulty of Training Deep Feedforward Neural Networks</a:t>
            </a:r>
            <a:r>
              <a:rPr lang="en-US" sz="1200" dirty="0" smtClean="0"/>
              <a:t>”, </a:t>
            </a:r>
            <a:r>
              <a:rPr lang="pt-BR" sz="1200" dirty="0"/>
              <a:t>January </a:t>
            </a:r>
            <a:r>
              <a:rPr lang="pt-BR" sz="1200" dirty="0" smtClean="0"/>
              <a:t>2010.</a:t>
            </a:r>
            <a:endParaRPr lang="pt-BR" sz="1200" dirty="0"/>
          </a:p>
        </p:txBody>
      </p:sp>
    </p:spTree>
    <p:extLst>
      <p:ext uri="{BB962C8B-B14F-4D97-AF65-F5344CB8AC3E}">
        <p14:creationId xmlns:p14="http://schemas.microsoft.com/office/powerpoint/2010/main" val="948721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45"/>
            <a:ext cx="10515600" cy="962657"/>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7326"/>
                <a:ext cx="7882890" cy="5400676"/>
              </a:xfrm>
            </p:spPr>
            <p:txBody>
              <a:bodyPr>
                <a:normAutofit fontScale="85000" lnSpcReduction="20000"/>
              </a:bodyPr>
              <a:lstStyle/>
              <a:p>
                <a:r>
                  <a:rPr lang="pt-BR" dirty="0" smtClean="0"/>
                  <a:t>Com </a:t>
                </a:r>
                <a:r>
                  <a:rPr lang="pt-BR" dirty="0"/>
                  <a:t>o surgimento das </a:t>
                </a:r>
                <a:r>
                  <a:rPr lang="pt-BR" b="1" i="1" dirty="0"/>
                  <a:t>redes neurais </a:t>
                </a:r>
                <a:r>
                  <a:rPr lang="pt-BR" b="1" i="1" dirty="0" smtClean="0"/>
                  <a:t>profundas</a:t>
                </a:r>
                <a:r>
                  <a:rPr lang="pt-BR" dirty="0" smtClean="0"/>
                  <a:t> e os consequentes problemas da dissipação e explosão dos gradientes, uma </a:t>
                </a:r>
                <a:r>
                  <a:rPr lang="pt-BR" dirty="0"/>
                  <a:t>outra função, conhecida como </a:t>
                </a:r>
                <a:r>
                  <a:rPr lang="pt-BR" b="1" i="1" dirty="0"/>
                  <a:t>função retificadora</a:t>
                </a:r>
                <a:r>
                  <a:rPr lang="pt-BR" dirty="0"/>
                  <a:t>, passou a ser a bastante </a:t>
                </a:r>
                <a:r>
                  <a:rPr lang="pt-BR" dirty="0" smtClean="0"/>
                  <a:t>utilizada.</a:t>
                </a:r>
              </a:p>
              <a:p>
                <a:r>
                  <a:rPr lang="pt-BR" dirty="0" smtClean="0"/>
                  <a:t>A </a:t>
                </a:r>
                <a:r>
                  <a:rPr lang="pt-BR" b="1" i="1" dirty="0"/>
                  <a:t>função retificadora </a:t>
                </a:r>
                <a:r>
                  <a:rPr lang="pt-BR" dirty="0"/>
                  <a:t>tem sua expressão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a:t>.</a:t>
                </a:r>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&lt;0</m:t>
                            </m:r>
                          </m:e>
                          <m:e>
                            <m:r>
                              <a:rPr lang="pt-BR" i="1">
                                <a:latin typeface="Cambria Math" panose="02040503050406030204" pitchFamily="18" charset="0"/>
                              </a:rPr>
                              <m:t>1, </m:t>
                            </m:r>
                            <m:r>
                              <m:rPr>
                                <m:sty m:val="p"/>
                              </m:rPr>
                              <a:rPr lang="pt-BR">
                                <a:latin typeface="Cambria Math" panose="02040503050406030204" pitchFamily="18" charset="0"/>
                              </a:rPr>
                              <m:t>se</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&gt;0</m:t>
                            </m:r>
                          </m:e>
                        </m:eqArr>
                      </m:e>
                    </m:d>
                  </m:oMath>
                </a14:m>
                <a:r>
                  <a:rPr lang="pt-BR" dirty="0"/>
                  <a:t>,</a:t>
                </a:r>
              </a:p>
              <a:p>
                <a:pPr marL="0" indent="0">
                  <a:buNone/>
                </a:pPr>
                <a:r>
                  <a:rPr lang="pt-BR" dirty="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a:latin typeface="Cambria Math" panose="02040503050406030204" pitchFamily="18" charset="0"/>
                      </a:rPr>
                      <m:t>=0</m:t>
                    </m:r>
                  </m:oMath>
                </a14:m>
                <a:r>
                  <a:rPr lang="pt-BR" dirty="0"/>
                  <a:t>, porém o valor da derivada em zero pode ser arbitrariamente escolhido como 0 ou 1.</a:t>
                </a:r>
              </a:p>
              <a:p>
                <a:r>
                  <a:rPr lang="pt-BR" dirty="0"/>
                  <a:t>Um </a:t>
                </a:r>
                <a:r>
                  <a:rPr lang="pt-BR" b="1" i="1" dirty="0"/>
                  <a:t>nó</a:t>
                </a:r>
                <a:r>
                  <a:rPr lang="pt-BR" dirty="0"/>
                  <a:t> que emprega uma </a:t>
                </a:r>
                <a:r>
                  <a:rPr lang="pt-BR" b="1" i="1" dirty="0"/>
                  <a:t>função de ativação retificadora </a:t>
                </a:r>
                <a:r>
                  <a:rPr lang="pt-BR" dirty="0"/>
                  <a:t>é chamado </a:t>
                </a:r>
                <a:r>
                  <a:rPr lang="pt-BR" dirty="0" smtClean="0"/>
                  <a:t>de</a:t>
                </a:r>
                <a:r>
                  <a:rPr lang="pt-BR" b="1" i="1" dirty="0"/>
                  <a:t> rectified linear unit </a:t>
                </a:r>
                <a:r>
                  <a:rPr lang="pt-BR" dirty="0"/>
                  <a:t>(ReLU).</a:t>
                </a:r>
              </a:p>
              <a:p>
                <a:r>
                  <a:rPr lang="pt-BR" dirty="0"/>
                  <a:t>A </a:t>
                </a:r>
                <a:r>
                  <a:rPr lang="pt-BR" b="1" i="1" dirty="0"/>
                  <a:t>função retificadora </a:t>
                </a:r>
                <a:r>
                  <a:rPr lang="pt-BR" dirty="0"/>
                  <a:t>e sua derivada são mostradas nas figuras ao lado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7326"/>
                <a:ext cx="7882890" cy="5400676"/>
              </a:xfrm>
              <a:blipFill rotWithShape="0">
                <a:blip r:embed="rId3"/>
                <a:stretch>
                  <a:fillRect l="-1237" t="-2596" r="-928"/>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6128" t="6362" r="8709" b="2871"/>
          <a:stretch/>
        </p:blipFill>
        <p:spPr>
          <a:xfrm>
            <a:off x="8723087" y="146045"/>
            <a:ext cx="3411739" cy="3160261"/>
          </a:xfrm>
          <a:prstGeom prst="rect">
            <a:avLst/>
          </a:prstGeom>
        </p:spPr>
      </p:pic>
      <p:sp>
        <p:nvSpPr>
          <p:cNvPr id="9" name="Rectangle 8"/>
          <p:cNvSpPr/>
          <p:nvPr/>
        </p:nvSpPr>
        <p:spPr>
          <a:xfrm>
            <a:off x="9194864" y="620279"/>
            <a:ext cx="1411513" cy="646331"/>
          </a:xfrm>
          <a:prstGeom prst="rect">
            <a:avLst/>
          </a:prstGeom>
        </p:spPr>
        <p:txBody>
          <a:bodyPr wrap="square">
            <a:spAutoFit/>
          </a:bodyPr>
          <a:lstStyle/>
          <a:p>
            <a:pPr algn="ctr"/>
            <a:r>
              <a:rPr lang="pt-BR" dirty="0"/>
              <a:t>Função </a:t>
            </a:r>
            <a:r>
              <a:rPr lang="pt-BR" dirty="0" smtClean="0"/>
              <a:t>Retificadora</a:t>
            </a:r>
            <a:endParaRPr lang="pt-BR" dirty="0"/>
          </a:p>
        </p:txBody>
      </p:sp>
      <p:pic>
        <p:nvPicPr>
          <p:cNvPr id="10" name="Picture 9"/>
          <p:cNvPicPr>
            <a:picLocks noChangeAspect="1"/>
          </p:cNvPicPr>
          <p:nvPr/>
        </p:nvPicPr>
        <p:blipFill rotWithShape="1">
          <a:blip r:embed="rId5"/>
          <a:srcRect l="5494" t="6152" r="8609" b="1671"/>
          <a:stretch/>
        </p:blipFill>
        <p:spPr>
          <a:xfrm>
            <a:off x="8578820" y="3510802"/>
            <a:ext cx="3556006" cy="3316483"/>
          </a:xfrm>
          <a:prstGeom prst="rect">
            <a:avLst/>
          </a:prstGeom>
        </p:spPr>
      </p:pic>
      <p:sp>
        <p:nvSpPr>
          <p:cNvPr id="11" name="Rectangle 10"/>
          <p:cNvSpPr/>
          <p:nvPr/>
        </p:nvSpPr>
        <p:spPr>
          <a:xfrm>
            <a:off x="8973458" y="3973315"/>
            <a:ext cx="1446892" cy="923330"/>
          </a:xfrm>
          <a:prstGeom prst="rect">
            <a:avLst/>
          </a:prstGeom>
        </p:spPr>
        <p:txBody>
          <a:bodyPr wrap="square">
            <a:spAutoFit/>
          </a:bodyPr>
          <a:lstStyle/>
          <a:p>
            <a:pPr algn="ctr"/>
            <a:r>
              <a:rPr lang="pt-BR" dirty="0"/>
              <a:t>Derivada da Função </a:t>
            </a:r>
            <a:r>
              <a:rPr lang="pt-BR" dirty="0" smtClean="0"/>
              <a:t>Retificadora</a:t>
            </a:r>
            <a:endParaRPr lang="pt-BR" dirty="0"/>
          </a:p>
        </p:txBody>
      </p:sp>
    </p:spTree>
    <p:extLst>
      <p:ext uri="{BB962C8B-B14F-4D97-AF65-F5344CB8AC3E}">
        <p14:creationId xmlns:p14="http://schemas.microsoft.com/office/powerpoint/2010/main" val="4289442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
            </a:r>
            <a:r>
              <a:rPr lang="pt-BR" dirty="0" smtClean="0"/>
              <a:t>ativação</a:t>
            </a:r>
            <a:endParaRPr lang="pt-BR" dirty="0"/>
          </a:p>
        </p:txBody>
      </p:sp>
      <p:sp>
        <p:nvSpPr>
          <p:cNvPr id="3" name="Content Placeholder 2"/>
          <p:cNvSpPr>
            <a:spLocks noGrp="1"/>
          </p:cNvSpPr>
          <p:nvPr>
            <p:ph idx="1"/>
          </p:nvPr>
        </p:nvSpPr>
        <p:spPr>
          <a:xfrm>
            <a:off x="838200" y="1825624"/>
            <a:ext cx="11120438" cy="5032376"/>
          </a:xfrm>
        </p:spPr>
        <p:txBody>
          <a:bodyPr>
            <a:normAutofit fontScale="92500"/>
          </a:bodyPr>
          <a:lstStyle/>
          <a:p>
            <a:r>
              <a:rPr lang="pt-BR" dirty="0" smtClean="0"/>
              <a:t>Vantagens </a:t>
            </a:r>
            <a:r>
              <a:rPr lang="pt-BR" dirty="0"/>
              <a:t>da </a:t>
            </a:r>
            <a:r>
              <a:rPr lang="pt-BR" b="1" i="1" dirty="0" smtClean="0"/>
              <a:t>função retificadora</a:t>
            </a:r>
            <a:r>
              <a:rPr lang="pt-BR" dirty="0"/>
              <a:t>:</a:t>
            </a:r>
            <a:endParaRPr lang="pt-BR" dirty="0" smtClean="0"/>
          </a:p>
          <a:p>
            <a:pPr lvl="1">
              <a:buFont typeface="Wingdings" panose="05000000000000000000" pitchFamily="2" charset="2"/>
              <a:buChar char="§"/>
            </a:pPr>
            <a:r>
              <a:rPr lang="pt-BR" dirty="0" smtClean="0"/>
              <a:t>A função e sua derivada são </a:t>
            </a:r>
            <a:r>
              <a:rPr lang="pt-BR" b="1" dirty="0" smtClean="0"/>
              <a:t>mais rápidas de se </a:t>
            </a:r>
            <a:r>
              <a:rPr lang="pt-BR" b="1" dirty="0"/>
              <a:t>calcular </a:t>
            </a:r>
            <a:r>
              <a:rPr lang="pt-BR" dirty="0"/>
              <a:t>do que </a:t>
            </a:r>
            <a:r>
              <a:rPr lang="pt-BR" dirty="0" smtClean="0"/>
              <a:t>as funções logística e tangente hiperbólica.</a:t>
            </a:r>
          </a:p>
          <a:p>
            <a:pPr lvl="1">
              <a:buFont typeface="Wingdings" panose="05000000000000000000" pitchFamily="2" charset="2"/>
              <a:buChar char="§"/>
            </a:pPr>
            <a:r>
              <a:rPr lang="pt-BR" dirty="0" smtClean="0"/>
              <a:t>Não satura para valores positivos, mitigando o problema da dissipação do gradiente.</a:t>
            </a:r>
          </a:p>
          <a:p>
            <a:pPr lvl="2">
              <a:buFont typeface="Courier New" panose="02070309020205020404" pitchFamily="49" charset="0"/>
              <a:buChar char="o"/>
            </a:pPr>
            <a:r>
              <a:rPr lang="pt-BR" dirty="0" smtClean="0"/>
              <a:t>O gradiente para valores positivos é sempre igual a 1, assim</a:t>
            </a:r>
            <a:r>
              <a:rPr lang="pt-BR" dirty="0"/>
              <a:t>, </a:t>
            </a:r>
            <a:r>
              <a:rPr lang="pt-BR" dirty="0" smtClean="0"/>
              <a:t>se vários </a:t>
            </a:r>
            <a:r>
              <a:rPr lang="pt-BR" dirty="0"/>
              <a:t>gradientes de várias </a:t>
            </a:r>
            <a:r>
              <a:rPr lang="pt-BR" dirty="0" smtClean="0"/>
              <a:t>camadas forem multiplicados, </a:t>
            </a:r>
            <a:r>
              <a:rPr lang="pt-BR" dirty="0"/>
              <a:t>não haverá diminuição do seu </a:t>
            </a:r>
            <a:r>
              <a:rPr lang="pt-BR" dirty="0" smtClean="0"/>
              <a:t>valor.</a:t>
            </a:r>
          </a:p>
          <a:p>
            <a:r>
              <a:rPr lang="pt-BR" dirty="0"/>
              <a:t>Infelizmente, a função </a:t>
            </a:r>
            <a:r>
              <a:rPr lang="pt-BR" dirty="0" smtClean="0"/>
              <a:t>ReLU </a:t>
            </a:r>
            <a:r>
              <a:rPr lang="pt-BR" dirty="0"/>
              <a:t>não é perfeita. Ele sofre de um problema conhecido como </a:t>
            </a:r>
            <a:r>
              <a:rPr lang="pt-BR" b="1" i="1" dirty="0"/>
              <a:t>ReLUs agonizantes</a:t>
            </a:r>
            <a:r>
              <a:rPr lang="pt-BR" dirty="0"/>
              <a:t>: </a:t>
            </a:r>
            <a:endParaRPr lang="pt-BR" dirty="0" smtClean="0"/>
          </a:p>
          <a:p>
            <a:pPr lvl="1">
              <a:buFont typeface="Wingdings" panose="05000000000000000000" pitchFamily="2" charset="2"/>
              <a:buChar char="§"/>
            </a:pPr>
            <a:r>
              <a:rPr lang="pt-BR" dirty="0"/>
              <a:t>D</a:t>
            </a:r>
            <a:r>
              <a:rPr lang="pt-BR" dirty="0" smtClean="0"/>
              <a:t>urante </a:t>
            </a:r>
            <a:r>
              <a:rPr lang="pt-BR" dirty="0"/>
              <a:t>o treinamento, alguns </a:t>
            </a:r>
            <a:r>
              <a:rPr lang="pt-BR" dirty="0" smtClean="0"/>
              <a:t>nós “morrem”, ou seja, eles </a:t>
            </a:r>
            <a:r>
              <a:rPr lang="pt-BR" dirty="0"/>
              <a:t>param de produzir qualquer </a:t>
            </a:r>
            <a:r>
              <a:rPr lang="pt-BR" dirty="0" smtClean="0"/>
              <a:t>saída que </a:t>
            </a:r>
            <a:r>
              <a:rPr lang="pt-BR" dirty="0"/>
              <a:t>não seja </a:t>
            </a:r>
            <a:r>
              <a:rPr lang="pt-BR" dirty="0" smtClean="0"/>
              <a:t>igual a 0.</a:t>
            </a:r>
          </a:p>
          <a:p>
            <a:pPr lvl="1">
              <a:buFont typeface="Wingdings" panose="05000000000000000000" pitchFamily="2" charset="2"/>
              <a:buChar char="§"/>
            </a:pPr>
            <a:r>
              <a:rPr lang="pt-BR" dirty="0"/>
              <a:t>Um </a:t>
            </a:r>
            <a:r>
              <a:rPr lang="pt-BR" dirty="0" smtClean="0"/>
              <a:t>nó morre </a:t>
            </a:r>
            <a:r>
              <a:rPr lang="pt-BR" dirty="0"/>
              <a:t>quando seus pesos são ajustados de tal forma que a soma ponderada de suas entradas é negativa para todas </a:t>
            </a:r>
            <a:r>
              <a:rPr lang="pt-BR" dirty="0" smtClean="0"/>
              <a:t>os exemplos do </a:t>
            </a:r>
            <a:r>
              <a:rPr lang="pt-BR" dirty="0"/>
              <a:t>conjunto de treinamento. </a:t>
            </a:r>
            <a:endParaRPr lang="pt-BR" dirty="0" smtClean="0"/>
          </a:p>
          <a:p>
            <a:pPr lvl="1">
              <a:buFont typeface="Wingdings" panose="05000000000000000000" pitchFamily="2" charset="2"/>
              <a:buChar char="§"/>
            </a:pPr>
            <a:r>
              <a:rPr lang="pt-BR" dirty="0" smtClean="0"/>
              <a:t>Quando </a:t>
            </a:r>
            <a:r>
              <a:rPr lang="pt-BR" dirty="0"/>
              <a:t>isso acontece, ele apenas continua </a:t>
            </a:r>
            <a:r>
              <a:rPr lang="pt-BR" dirty="0" smtClean="0"/>
              <a:t>produzindo 0s</a:t>
            </a:r>
            <a:r>
              <a:rPr lang="pt-BR" dirty="0"/>
              <a:t>, e </a:t>
            </a:r>
            <a:r>
              <a:rPr lang="pt-BR" dirty="0" smtClean="0"/>
              <a:t>o gradiente descendente não </a:t>
            </a:r>
            <a:r>
              <a:rPr lang="pt-BR" dirty="0"/>
              <a:t>o afeta mais, pois o gradiente da função ReLU é 0 quando sua entrada é negativa.</a:t>
            </a:r>
            <a:endParaRPr lang="pt-BR" dirty="0" smtClean="0"/>
          </a:p>
        </p:txBody>
      </p:sp>
    </p:spTree>
    <p:extLst>
      <p:ext uri="{BB962C8B-B14F-4D97-AF65-F5344CB8AC3E}">
        <p14:creationId xmlns:p14="http://schemas.microsoft.com/office/powerpoint/2010/main" val="3378086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24156" cy="5032375"/>
              </a:xfrm>
            </p:spPr>
            <p:txBody>
              <a:bodyPr>
                <a:normAutofit lnSpcReduction="10000"/>
              </a:bodyPr>
              <a:lstStyle/>
              <a:p>
                <a:r>
                  <a:rPr lang="pt-BR" dirty="0" smtClean="0"/>
                  <a:t>Para resolver o problema das </a:t>
                </a:r>
                <a:r>
                  <a:rPr lang="pt-BR" dirty="0"/>
                  <a:t> </a:t>
                </a:r>
                <a:r>
                  <a:rPr lang="pt-BR" b="1" i="1" dirty="0"/>
                  <a:t>ReLUs </a:t>
                </a:r>
                <a:r>
                  <a:rPr lang="pt-BR" b="1" i="1" dirty="0" smtClean="0"/>
                  <a:t>agonizantes</a:t>
                </a:r>
                <a:r>
                  <a:rPr lang="pt-BR" dirty="0" smtClean="0"/>
                  <a:t>, usamos algumas variantes da função ReLU:</a:t>
                </a:r>
              </a:p>
              <a:p>
                <a:pPr lvl="1">
                  <a:buFont typeface="Wingdings" panose="05000000000000000000" pitchFamily="2" charset="2"/>
                  <a:buChar char="§"/>
                </a:pPr>
                <a:r>
                  <a:rPr lang="en-US" b="1" dirty="0" smtClean="0"/>
                  <a:t>Leaky </a:t>
                </a:r>
                <a:r>
                  <a:rPr lang="en-US" b="1" dirty="0" err="1" smtClean="0"/>
                  <a:t>ReLU</a:t>
                </a:r>
                <a:r>
                  <a:rPr lang="en-US" dirty="0" smtClean="0"/>
                  <a:t>: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b="0" i="1" smtClean="0">
                            <a:latin typeface="Cambria Math" panose="02040503050406030204" pitchFamily="18" charset="0"/>
                          </a:rPr>
                          <m:t>0.01</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r>
                          <a:rPr lang="pt-BR" i="1">
                            <a:latin typeface="Cambria Math" panose="02040503050406030204" pitchFamily="18" charset="0"/>
                          </a:rPr>
                          <m:t>,</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en-US" dirty="0" smtClean="0"/>
                  <a:t>.</a:t>
                </a:r>
                <a:endParaRPr lang="pt-BR" dirty="0"/>
              </a:p>
              <a:p>
                <a:pPr lvl="1">
                  <a:buFont typeface="Wingdings" panose="05000000000000000000" pitchFamily="2" charset="2"/>
                  <a:buChar char="§"/>
                </a:pPr>
                <a:r>
                  <a:rPr lang="pt-BR" b="1" dirty="0"/>
                  <a:t>R</a:t>
                </a:r>
                <a:r>
                  <a:rPr lang="pt-BR" b="1" dirty="0" smtClean="0"/>
                  <a:t>andomized </a:t>
                </a:r>
                <a:r>
                  <a:rPr lang="pt-BR" b="1" dirty="0"/>
                  <a:t>leaky </a:t>
                </a:r>
                <a:r>
                  <a:rPr lang="pt-BR" b="1" dirty="0" smtClean="0"/>
                  <a:t>ReLU</a:t>
                </a:r>
                <a:r>
                  <a:rPr lang="pt-BR" dirty="0" smtClean="0"/>
                  <a:t>: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smtClean="0"/>
                  <a:t>, 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é um valor aleatório.</a:t>
                </a:r>
              </a:p>
              <a:p>
                <a:pPr lvl="1">
                  <a:buFont typeface="Wingdings" panose="05000000000000000000" pitchFamily="2" charset="2"/>
                  <a:buChar char="§"/>
                </a:pPr>
                <a:r>
                  <a:rPr lang="pt-BR" b="1" dirty="0" smtClean="0"/>
                  <a:t>Parametric </a:t>
                </a:r>
                <a:r>
                  <a:rPr lang="pt-BR" b="1" dirty="0"/>
                  <a:t>leaky </a:t>
                </a:r>
                <a:r>
                  <a:rPr lang="pt-BR" b="1" dirty="0" smtClean="0"/>
                  <a:t>ReLU</a:t>
                </a:r>
                <a:r>
                  <a:rPr lang="pt-BR" dirty="0" smtClean="0"/>
                  <a:t>: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smtClean="0"/>
                  <a:t>, 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deve ser aprenduido durante o treinamento.</a:t>
                </a:r>
              </a:p>
              <a:p>
                <a:r>
                  <a:rPr lang="pt-BR" dirty="0" smtClean="0"/>
                  <a:t>Outras </a:t>
                </a:r>
                <a:r>
                  <a:rPr lang="pt-BR" dirty="0"/>
                  <a:t>funções de ativação são:</a:t>
                </a:r>
              </a:p>
              <a:p>
                <a:pPr lvl="1">
                  <a:buFont typeface="Wingdings" panose="05000000000000000000" pitchFamily="2" charset="2"/>
                  <a:buChar char="§"/>
                </a:pPr>
                <a:r>
                  <a:rPr lang="pt-BR" b="1" dirty="0"/>
                  <a:t>E</a:t>
                </a:r>
                <a:r>
                  <a:rPr lang="pt-BR" b="1" dirty="0" smtClean="0"/>
                  <a:t>xponential </a:t>
                </a:r>
                <a:r>
                  <a:rPr lang="pt-BR" b="1" dirty="0"/>
                  <a:t>linear unit (ELU</a:t>
                </a:r>
                <a:r>
                  <a:rPr lang="pt-BR" b="1" dirty="0" smtClean="0"/>
                  <a:t>)</a:t>
                </a:r>
                <a:r>
                  <a:rPr lang="pt-BR" dirty="0" smtClean="0"/>
                  <a:t>: supera ReLU e suas variantes em vários experimentos.</a:t>
                </a:r>
                <a:endParaRPr lang="pt-BR" dirty="0"/>
              </a:p>
              <a:p>
                <a:pPr lvl="1">
                  <a:buFont typeface="Wingdings" panose="05000000000000000000" pitchFamily="2" charset="2"/>
                  <a:buChar char="§"/>
                </a:pPr>
                <a:r>
                  <a:rPr lang="pt-BR" b="1" dirty="0" smtClean="0"/>
                  <a:t>Scaled ELU (</a:t>
                </a:r>
                <a:r>
                  <a:rPr lang="pt-BR" b="1" dirty="0"/>
                  <a:t>SELU)</a:t>
                </a:r>
                <a:r>
                  <a:rPr lang="pt-BR" dirty="0"/>
                  <a:t>: </a:t>
                </a:r>
                <a:r>
                  <a:rPr lang="pt-BR" dirty="0" smtClean="0"/>
                  <a:t>auto-normalização: </a:t>
                </a:r>
                <a:r>
                  <a:rPr lang="pt-BR" dirty="0"/>
                  <a:t>a saída de cada camada tenderá a preservar a média 0 e o desvio padrão 1 durante o </a:t>
                </a:r>
                <a:r>
                  <a:rPr lang="pt-BR" dirty="0" smtClean="0"/>
                  <a:t>treinamento, resolvendo o problems da dissipação e explosaõ do gradiente.</a:t>
                </a:r>
                <a:endParaRPr lang="pt-BR" dirty="0"/>
              </a:p>
              <a:p>
                <a:pPr lvl="1">
                  <a:buFont typeface="Wingdings" panose="05000000000000000000" pitchFamily="2" charset="2"/>
                  <a:buChar char="§"/>
                </a:pPr>
                <a:r>
                  <a:rPr lang="pt-BR" dirty="0" smtClean="0">
                    <a:hlinkClick r:id="rId2"/>
                  </a:rPr>
                  <a:t>https</a:t>
                </a:r>
                <a:r>
                  <a:rPr lang="pt-BR" dirty="0">
                    <a:hlinkClick r:id="rId2"/>
                  </a:rPr>
                  <a:t>://</a:t>
                </a:r>
                <a:r>
                  <a:rPr lang="pt-BR" dirty="0" smtClean="0">
                    <a:hlinkClick r:id="rId2"/>
                  </a:rPr>
                  <a:t>en.wikipedia.org/wiki/Activation_function#Table_of_activation_functions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24156" cy="5032375"/>
              </a:xfrm>
              <a:blipFill rotWithShape="0">
                <a:blip r:embed="rId3"/>
                <a:stretch>
                  <a:fillRect l="-987" t="-2663" r="-1480"/>
                </a:stretch>
              </a:blipFill>
            </p:spPr>
            <p:txBody>
              <a:bodyPr/>
              <a:lstStyle/>
              <a:p>
                <a:r>
                  <a:rPr lang="pt-BR">
                    <a:noFill/>
                  </a:rPr>
                  <a:t> </a:t>
                </a:r>
              </a:p>
            </p:txBody>
          </p:sp>
        </mc:Fallback>
      </mc:AlternateContent>
    </p:spTree>
    <p:extLst>
      <p:ext uri="{BB962C8B-B14F-4D97-AF65-F5344CB8AC3E}">
        <p14:creationId xmlns:p14="http://schemas.microsoft.com/office/powerpoint/2010/main" val="259887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Evitando a dissipação e explosão do gradiente</a:t>
            </a:r>
            <a:endParaRPr lang="pt-BR" dirty="0"/>
          </a:p>
        </p:txBody>
      </p:sp>
      <p:sp>
        <p:nvSpPr>
          <p:cNvPr id="3" name="Content Placeholder 2"/>
          <p:cNvSpPr>
            <a:spLocks noGrp="1"/>
          </p:cNvSpPr>
          <p:nvPr>
            <p:ph idx="1"/>
          </p:nvPr>
        </p:nvSpPr>
        <p:spPr>
          <a:xfrm>
            <a:off x="838200" y="1825624"/>
            <a:ext cx="10785953" cy="5032375"/>
          </a:xfrm>
        </p:spPr>
        <p:txBody>
          <a:bodyPr>
            <a:normAutofit/>
          </a:bodyPr>
          <a:lstStyle/>
          <a:p>
            <a:r>
              <a:rPr lang="pt-BR" dirty="0" smtClean="0"/>
              <a:t>Outras formas de se evitar os problemas da dissipação e explosão do gradiente são:</a:t>
            </a:r>
          </a:p>
          <a:p>
            <a:pPr lvl="1"/>
            <a:r>
              <a:rPr lang="pt-BR" b="1" dirty="0" smtClean="0"/>
              <a:t>Inicialiazação </a:t>
            </a:r>
            <a:r>
              <a:rPr lang="pt-BR" b="1" dirty="0"/>
              <a:t>dos pesos</a:t>
            </a:r>
            <a:r>
              <a:rPr lang="pt-BR" dirty="0"/>
              <a:t>: </a:t>
            </a:r>
            <a:r>
              <a:rPr lang="pt-BR" dirty="0" smtClean="0"/>
              <a:t>heurísitcas de inicialização criadas para garantir que a </a:t>
            </a:r>
            <a:r>
              <a:rPr lang="pt-BR" dirty="0"/>
              <a:t>variância das saídas de cada camada </a:t>
            </a:r>
            <a:r>
              <a:rPr lang="pt-BR" dirty="0" smtClean="0"/>
              <a:t>são similar à </a:t>
            </a:r>
            <a:r>
              <a:rPr lang="pt-BR" dirty="0"/>
              <a:t>variância de suas </a:t>
            </a:r>
            <a:r>
              <a:rPr lang="pt-BR" dirty="0" smtClean="0"/>
              <a:t>entradas. As heurísticas também devem garantir que </a:t>
            </a:r>
            <a:r>
              <a:rPr lang="pt-BR" dirty="0"/>
              <a:t>os gradientes tenham a mesma variância antes e depois de </a:t>
            </a:r>
            <a:r>
              <a:rPr lang="pt-BR" dirty="0" smtClean="0"/>
              <a:t>fluirem </a:t>
            </a:r>
            <a:r>
              <a:rPr lang="pt-BR" dirty="0"/>
              <a:t>através de uma camada na direção </a:t>
            </a:r>
            <a:r>
              <a:rPr lang="pt-BR" dirty="0" smtClean="0"/>
              <a:t>reversa.</a:t>
            </a:r>
          </a:p>
          <a:p>
            <a:pPr lvl="1"/>
            <a:r>
              <a:rPr lang="pt-BR" b="1" dirty="0" smtClean="0"/>
              <a:t>Normalização de mini-lotes</a:t>
            </a:r>
            <a:r>
              <a:rPr lang="pt-BR" dirty="0"/>
              <a:t>: </a:t>
            </a:r>
            <a:r>
              <a:rPr lang="pt-BR" dirty="0" smtClean="0"/>
              <a:t>consiste </a:t>
            </a:r>
            <a:r>
              <a:rPr lang="pt-BR" dirty="0"/>
              <a:t>em adicionar uma operação no modelo imediatamente antes ou depois da função de ativação de cada camada oculta, simplesmente centralizando em zero e normalizando cada entrada, em seguida, </a:t>
            </a:r>
            <a:r>
              <a:rPr lang="pt-BR" dirty="0" smtClean="0"/>
              <a:t>escalonando </a:t>
            </a:r>
            <a:r>
              <a:rPr lang="pt-BR" dirty="0"/>
              <a:t>e </a:t>
            </a:r>
            <a:r>
              <a:rPr lang="pt-BR" dirty="0" smtClean="0"/>
              <a:t>deslocando </a:t>
            </a:r>
            <a:r>
              <a:rPr lang="pt-BR" dirty="0"/>
              <a:t>o resultado usando dois novos </a:t>
            </a:r>
            <a:r>
              <a:rPr lang="pt-BR" dirty="0" smtClean="0"/>
              <a:t>parâmetros </a:t>
            </a:r>
            <a:r>
              <a:rPr lang="pt-BR" dirty="0"/>
              <a:t>por </a:t>
            </a:r>
            <a:r>
              <a:rPr lang="pt-BR" dirty="0" smtClean="0"/>
              <a:t>camada.</a:t>
            </a:r>
            <a:endParaRPr lang="pt-BR" b="1" dirty="0" smtClean="0"/>
          </a:p>
          <a:p>
            <a:pPr lvl="1"/>
            <a:r>
              <a:rPr lang="pt-BR" b="1" dirty="0" smtClean="0"/>
              <a:t>Limitar/podar o gradiente</a:t>
            </a:r>
            <a:r>
              <a:rPr lang="pt-BR" dirty="0"/>
              <a:t>: </a:t>
            </a:r>
            <a:r>
              <a:rPr lang="pt-BR" dirty="0" smtClean="0"/>
              <a:t>consiste em limitar/podar </a:t>
            </a:r>
            <a:r>
              <a:rPr lang="pt-BR" dirty="0"/>
              <a:t>os gradientes durante a retropropagação </a:t>
            </a:r>
            <a:r>
              <a:rPr lang="pt-BR" dirty="0" smtClean="0"/>
              <a:t>do erro para </a:t>
            </a:r>
            <a:r>
              <a:rPr lang="pt-BR" dirty="0"/>
              <a:t>que </a:t>
            </a:r>
            <a:r>
              <a:rPr lang="pt-BR" dirty="0" smtClean="0"/>
              <a:t>eles nunca </a:t>
            </a:r>
            <a:r>
              <a:rPr lang="pt-BR" dirty="0"/>
              <a:t>excedam algum </a:t>
            </a:r>
            <a:r>
              <a:rPr lang="pt-BR" dirty="0" smtClean="0"/>
              <a:t>limite pré-definido.</a:t>
            </a:r>
          </a:p>
        </p:txBody>
      </p:sp>
    </p:spTree>
    <p:extLst>
      <p:ext uri="{BB962C8B-B14F-4D97-AF65-F5344CB8AC3E}">
        <p14:creationId xmlns:p14="http://schemas.microsoft.com/office/powerpoint/2010/main" val="1201496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3" name="Content Placeholder 2"/>
          <p:cNvSpPr>
            <a:spLocks noGrp="1"/>
          </p:cNvSpPr>
          <p:nvPr>
            <p:ph idx="1"/>
          </p:nvPr>
        </p:nvSpPr>
        <p:spPr>
          <a:xfrm>
            <a:off x="838199" y="1825624"/>
            <a:ext cx="7721640" cy="4879976"/>
          </a:xfrm>
        </p:spPr>
        <p:txBody>
          <a:bodyPr>
            <a:normAutofit fontScale="92500" lnSpcReduction="10000"/>
          </a:bodyPr>
          <a:lstStyle/>
          <a:p>
            <a:r>
              <a:rPr lang="pt-BR" dirty="0"/>
              <a:t>Existem basicamente duas maneiras distintas para se conectar os </a:t>
            </a:r>
            <a:r>
              <a:rPr lang="pt-BR" b="1" i="1" dirty="0"/>
              <a:t>nós</a:t>
            </a:r>
            <a:r>
              <a:rPr lang="pt-BR" dirty="0"/>
              <a:t> (ou </a:t>
            </a:r>
            <a:r>
              <a:rPr lang="pt-BR" b="1" i="1" dirty="0"/>
              <a:t>neurônios</a:t>
            </a:r>
            <a:r>
              <a:rPr lang="pt-BR" dirty="0"/>
              <a:t>) de uma rede.</a:t>
            </a:r>
          </a:p>
          <a:p>
            <a:r>
              <a:rPr lang="pt-BR" dirty="0"/>
              <a:t>Na figura ao lado, os </a:t>
            </a:r>
            <a:r>
              <a:rPr lang="pt-BR" b="1" i="1" dirty="0"/>
              <a:t>nós</a:t>
            </a:r>
            <a:r>
              <a:rPr lang="pt-BR" dirty="0"/>
              <a:t> da rede </a:t>
            </a:r>
            <a:r>
              <a:rPr lang="pt-BR" dirty="0" smtClean="0"/>
              <a:t>têm </a:t>
            </a:r>
            <a:r>
              <a:rPr lang="pt-BR" dirty="0"/>
              <a:t>conexões em apenas uma única direção. </a:t>
            </a:r>
          </a:p>
          <a:p>
            <a:r>
              <a:rPr lang="pt-BR" dirty="0"/>
              <a:t>Esse tipo de rede é conhecida como </a:t>
            </a:r>
            <a:r>
              <a:rPr lang="pt-BR" b="1" i="1" dirty="0"/>
              <a:t>rede de alimentação </a:t>
            </a:r>
            <a:r>
              <a:rPr lang="pt-BR" b="1" i="1" dirty="0" smtClean="0"/>
              <a:t>direta </a:t>
            </a:r>
            <a:r>
              <a:rPr lang="pt-BR" dirty="0" smtClean="0"/>
              <a:t>(</a:t>
            </a:r>
            <a:r>
              <a:rPr lang="pt-BR" i="1" dirty="0" smtClean="0"/>
              <a:t>feedforward</a:t>
            </a:r>
            <a:r>
              <a:rPr lang="pt-BR" dirty="0" smtClean="0"/>
              <a:t>) </a:t>
            </a:r>
            <a:r>
              <a:rPr lang="pt-BR" dirty="0"/>
              <a:t>ou </a:t>
            </a:r>
            <a:r>
              <a:rPr lang="pt-BR" b="1" i="1" dirty="0"/>
              <a:t>sem realimentação</a:t>
            </a:r>
            <a:r>
              <a:rPr lang="pt-BR" dirty="0"/>
              <a:t>.</a:t>
            </a:r>
          </a:p>
          <a:p>
            <a:r>
              <a:rPr lang="pt-BR" dirty="0"/>
              <a:t>O sinal percorre a rede em uma única direção, da entrada para a saída. </a:t>
            </a:r>
          </a:p>
          <a:p>
            <a:r>
              <a:rPr lang="pt-BR" dirty="0"/>
              <a:t>Os </a:t>
            </a:r>
            <a:r>
              <a:rPr lang="pt-BR" b="1" i="1" dirty="0"/>
              <a:t>nós</a:t>
            </a:r>
            <a:r>
              <a:rPr lang="pt-BR" dirty="0"/>
              <a:t> da mesma camada não são conectados.</a:t>
            </a:r>
          </a:p>
          <a:p>
            <a:r>
              <a:rPr lang="pt-BR" dirty="0"/>
              <a:t>Esse tipo de rede representa uma função de suas entradas atuais e, portanto, não possui um estado interno além dos próprios pesos.</a:t>
            </a:r>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5552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em 2 direções, desta forma, o sinal percorre a rede nas direções direta e reversa.</a:t>
            </a:r>
          </a:p>
          <a:p>
            <a:r>
              <a:rPr lang="pt-BR" dirty="0"/>
              <a:t>Este tipo de rede é conhecida como </a:t>
            </a:r>
            <a:r>
              <a:rPr lang="pt-BR" b="1" i="1" dirty="0"/>
              <a:t>rede recorrente </a:t>
            </a:r>
            <a:r>
              <a:rPr lang="pt-BR" dirty="0"/>
              <a:t>ou </a:t>
            </a:r>
            <a:r>
              <a:rPr lang="pt-BR" b="1" i="1" dirty="0"/>
              <a:t>rede com realimentação</a:t>
            </a:r>
            <a:r>
              <a:rPr lang="pt-BR" dirty="0"/>
              <a:t>.</a:t>
            </a:r>
          </a:p>
          <a:p>
            <a:r>
              <a:rPr lang="pt-BR" dirty="0"/>
              <a:t>Nessas redes, a saída de alguns </a:t>
            </a:r>
            <a:r>
              <a:rPr lang="pt-BR" b="1" i="1" dirty="0"/>
              <a:t>nós</a:t>
            </a:r>
            <a:r>
              <a:rPr lang="pt-BR" dirty="0"/>
              <a:t> alimentam </a:t>
            </a:r>
            <a:r>
              <a:rPr lang="pt-BR" b="1" i="1" dirty="0"/>
              <a:t>nós</a:t>
            </a:r>
            <a:r>
              <a:rPr lang="pt-BR" dirty="0"/>
              <a:t> da mesma camada (inclusive o próprio </a:t>
            </a:r>
            <a:r>
              <a:rPr lang="pt-BR" b="1" i="1" dirty="0"/>
              <a:t>nó</a:t>
            </a:r>
            <a:r>
              <a:rPr lang="pt-BR" dirty="0"/>
              <a:t>) ou de camadas anteriores.</a:t>
            </a:r>
          </a:p>
          <a:p>
            <a:r>
              <a:rPr lang="pt-BR" dirty="0"/>
              <a:t>Isso significa que os níveis de ativação da rede formam um </a:t>
            </a:r>
            <a:r>
              <a:rPr lang="pt-BR" b="1" i="1" dirty="0"/>
              <a:t>sistema dinâmico </a:t>
            </a:r>
            <a:r>
              <a:rPr lang="pt-BR" dirty="0"/>
              <a:t>que pode atingir um estado estável, exibir oscilações ou mesmo um comportamento </a:t>
            </a:r>
            <a:r>
              <a:rPr lang="pt-BR" dirty="0" smtClean="0"/>
              <a:t>caótico, ou seja, divergir.</a:t>
            </a:r>
            <a:endParaRPr lang="pt-BR" dirty="0"/>
          </a:p>
          <a:p>
            <a:r>
              <a:rPr lang="pt-BR" dirty="0"/>
              <a:t>Além disso, a resposta da rede a uma determinada entrada depende do seu estado inicial, que pode depender das entradas anteriores.</a:t>
            </a:r>
          </a:p>
          <a:p>
            <a:r>
              <a:rPr lang="pt-BR" dirty="0"/>
              <a:t>Portanto, </a:t>
            </a:r>
            <a:r>
              <a:rPr lang="pt-BR" b="1" i="1" dirty="0"/>
              <a:t>redes recorrentes </a:t>
            </a:r>
            <a:r>
              <a:rPr lang="pt-BR" dirty="0"/>
              <a:t>podem suportar memória de curto prazo.</a:t>
            </a:r>
          </a:p>
          <a:p>
            <a:r>
              <a:rPr lang="pt-BR" dirty="0"/>
              <a:t>Essas redes são úteis para o processamento de dados sequenciais, como som, dados de séries temporais ou linguagem natural (escrita e fala).</a:t>
            </a: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715375" y="2908319"/>
            <a:ext cx="3353795" cy="2308072"/>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Não-Linear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199" y="1825624"/>
                <a:ext cx="10925175" cy="4909005"/>
              </a:xfrm>
            </p:spPr>
            <p:txBody>
              <a:bodyPr>
                <a:normAutofit fontScale="77500" lnSpcReduction="20000"/>
              </a:bodyPr>
              <a:lstStyle/>
              <a:p>
                <a:r>
                  <a:rPr lang="pt-BR" dirty="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oMath>
                </a14:m>
                <a:r>
                  <a:rPr lang="pt-BR" dirty="0"/>
                  <a:t> é a </a:t>
                </a:r>
                <a:r>
                  <a:rPr lang="pt-BR" b="1" i="1" dirty="0"/>
                  <a:t>função de ativação</a:t>
                </a:r>
                <a:r>
                  <a:rPr lang="pt-BR" dirty="0"/>
                  <a:t> escolhida.</a:t>
                </a:r>
              </a:p>
              <a:p>
                <a:r>
                  <a:rPr lang="pt-BR" dirty="0" smtClean="0"/>
                  <a:t>Percebam </a:t>
                </a:r>
                <a:r>
                  <a:rPr lang="pt-BR" dirty="0"/>
                  <a:t>que a saída da rede é dada pelo aninhamento das saídas de </a:t>
                </a:r>
                <a:r>
                  <a:rPr lang="pt-BR" b="1" i="1" dirty="0"/>
                  <a:t>funções de ativação não-lineares</a:t>
                </a:r>
                <a:r>
                  <a:rPr lang="pt-BR" dirty="0"/>
                  <a:t>.</a:t>
                </a:r>
              </a:p>
              <a:p>
                <a:r>
                  <a:rPr lang="pt-BR" dirty="0"/>
                  <a:t>Sendo assim, as funções que uma rede pode representar podem ser altamente não-lineares dependendo da quantidade de camadas e nós.</a:t>
                </a:r>
              </a:p>
              <a:p>
                <a:r>
                  <a:rPr lang="pt-BR" dirty="0"/>
                  <a:t>Portanto, redes neurais podem ser vistas como ferramentas para a realização de </a:t>
                </a:r>
                <a:r>
                  <a:rPr lang="pt-BR" b="1" i="1" dirty="0"/>
                  <a:t>regressão não-linear</a:t>
                </a:r>
                <a:r>
                  <a:rPr lang="pt-BR" dirty="0"/>
                  <a:t>.</a:t>
                </a:r>
              </a:p>
              <a:p>
                <a:r>
                  <a:rPr lang="pt-BR" dirty="0"/>
                  <a:t>Com uma única camada oculta suficientemente grande, é possível representar qualquer função contínua das entradas com uma precisão arbitrária.</a:t>
                </a:r>
              </a:p>
              <a:p>
                <a:r>
                  <a:rPr lang="pt-BR" dirty="0"/>
                  <a:t>Com duas camadas ocultas, até funções descontínuas podem ser representadas.</a:t>
                </a:r>
              </a:p>
              <a:p>
                <a:r>
                  <a:rPr lang="pt-BR" dirty="0"/>
                  <a:t>Portanto, dizemos que as redes neurais possuem </a:t>
                </a:r>
                <a:r>
                  <a:rPr lang="pt-BR" b="1" i="1" dirty="0"/>
                  <a:t>capacidade de aproximação universal </a:t>
                </a:r>
                <a:r>
                  <a:rPr lang="pt-BR" dirty="0"/>
                  <a:t>de funções.</a:t>
                </a:r>
              </a:p>
              <a:p>
                <a:r>
                  <a:rPr lang="pt-BR" dirty="0"/>
                  <a:t>A</a:t>
                </a:r>
                <a:r>
                  <a:rPr lang="pt-BR" dirty="0" smtClean="0"/>
                  <a:t> </a:t>
                </a:r>
                <a:r>
                  <a:rPr lang="pt-BR" dirty="0"/>
                  <a:t>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199" y="1825624"/>
                <a:ext cx="10925175" cy="4909005"/>
              </a:xfrm>
              <a:blipFill rotWithShape="0">
                <a:blip r:embed="rId2"/>
                <a:stretch>
                  <a:fillRect l="-669" t="-2481" r="-56"/>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014182" y="179159"/>
            <a:ext cx="4006368" cy="2364016"/>
          </a:xfrm>
          <a:prstGeom prst="rect">
            <a:avLst/>
          </a:prstGeom>
        </p:spPr>
      </p:pic>
    </p:spTree>
    <p:extLst>
      <p:ext uri="{BB962C8B-B14F-4D97-AF65-F5344CB8AC3E}">
        <p14:creationId xmlns:p14="http://schemas.microsoft.com/office/powerpoint/2010/main" val="279378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200" y="1341135"/>
            <a:ext cx="7330441" cy="5303505"/>
          </a:xfrm>
        </p:spPr>
        <p:txBody>
          <a:bodyPr>
            <a:normAutofit fontScale="92500" lnSpcReduction="10000"/>
          </a:bodyPr>
          <a:lstStyle/>
          <a:p>
            <a:r>
              <a:rPr lang="pt-BR" dirty="0"/>
              <a:t>Em termos gerais, uma </a:t>
            </a:r>
            <a:r>
              <a:rPr lang="pt-BR" b="1" i="1" dirty="0"/>
              <a:t>rede neural </a:t>
            </a:r>
            <a:r>
              <a:rPr lang="pt-BR" dirty="0"/>
              <a:t>nada mais é do que uma coleção de </a:t>
            </a:r>
            <a:r>
              <a:rPr lang="pt-BR" b="1" i="1" dirty="0"/>
              <a:t>neurônios </a:t>
            </a:r>
            <a:r>
              <a:rPr lang="pt-BR" dirty="0"/>
              <a:t>(que também são chamados de </a:t>
            </a:r>
            <a:r>
              <a:rPr lang="pt-BR" b="1" i="1" dirty="0"/>
              <a:t>nós</a:t>
            </a:r>
            <a:r>
              <a:rPr lang="pt-BR" dirty="0"/>
              <a:t> ou </a:t>
            </a:r>
            <a:r>
              <a:rPr lang="pt-BR" b="1" i="1" dirty="0"/>
              <a:t>unidades</a:t>
            </a:r>
            <a:r>
              <a:rPr lang="pt-BR" dirty="0"/>
              <a:t>) conectados entre si através de </a:t>
            </a:r>
            <a:r>
              <a:rPr lang="pt-BR" b="1" i="1" dirty="0"/>
              <a:t>ligações </a:t>
            </a:r>
            <a:r>
              <a:rPr lang="pt-BR" b="1" i="1" dirty="0" smtClean="0"/>
              <a:t>direcionadas </a:t>
            </a:r>
            <a:r>
              <a:rPr lang="pt-BR" dirty="0" smtClean="0"/>
              <a:t>(ou seja, as conexões têm uma direção associada). </a:t>
            </a:r>
            <a:endParaRPr lang="pt-BR" dirty="0"/>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smtClean="0"/>
              <a:t>neurônios</a:t>
            </a:r>
            <a:r>
              <a:rPr lang="pt-BR" dirty="0" smtClean="0"/>
              <a:t> (e.g., função de ativação e pesos).</a:t>
            </a:r>
            <a:endParaRPr lang="pt-BR" dirty="0"/>
          </a:p>
          <a:p>
            <a:r>
              <a:rPr lang="pt-BR" dirty="0"/>
              <a:t>Algumas das limitações dos </a:t>
            </a:r>
            <a:r>
              <a:rPr lang="pt-BR" b="1" i="1" dirty="0"/>
              <a:t>perceptrons</a:t>
            </a:r>
            <a:r>
              <a:rPr lang="pt-BR" dirty="0"/>
              <a:t> (e.g., classificação apenas de classes linearmente separáveis) podem ser eliminadas adicionando-se camadas intermediárias de </a:t>
            </a:r>
            <a:r>
              <a:rPr lang="pt-BR" b="1" i="1" dirty="0"/>
              <a:t>perceptrons</a:t>
            </a:r>
            <a:r>
              <a:rPr lang="pt-BR" dirty="0"/>
              <a:t>. </a:t>
            </a:r>
          </a:p>
          <a:p>
            <a:r>
              <a:rPr lang="pt-BR" dirty="0"/>
              <a:t>A RNA resultante é denominada Perceptron de Múltiplas Camadas (do inglês </a:t>
            </a:r>
            <a:r>
              <a:rPr lang="pt-BR" i="1" dirty="0"/>
              <a:t>Multilayer Perceptron</a:t>
            </a:r>
            <a:r>
              <a:rPr lang="pt-BR" dirty="0"/>
              <a:t> - MLP).</a:t>
            </a:r>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Aproximação universal de funções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4698584"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4794805"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7300182"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7401781"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9717434"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9794290" y="4690481"/>
            <a:ext cx="2017218" cy="2063514"/>
          </a:xfrm>
          <a:prstGeom prst="rect">
            <a:avLst/>
          </a:prstGeom>
        </p:spPr>
      </p:pic>
      <p:sp>
        <p:nvSpPr>
          <p:cNvPr id="14" name="TextBox 13"/>
          <p:cNvSpPr txBox="1"/>
          <p:nvPr/>
        </p:nvSpPr>
        <p:spPr>
          <a:xfrm>
            <a:off x="4632031" y="1684338"/>
            <a:ext cx="2555354" cy="954107"/>
          </a:xfrm>
          <a:prstGeom prst="rect">
            <a:avLst/>
          </a:prstGeom>
          <a:noFill/>
        </p:spPr>
        <p:txBody>
          <a:bodyPr wrap="square" rtlCol="0">
            <a:spAutoFit/>
          </a:bodyPr>
          <a:lstStyle/>
          <a:p>
            <a:pPr algn="ctr"/>
            <a:r>
              <a:rPr lang="pt-BR" sz="1400" dirty="0"/>
              <a:t>Função AND: MLP com 0 camadas escondidas, apenas um neurônio na camada de saída. </a:t>
            </a:r>
          </a:p>
          <a:p>
            <a:pPr algn="ctr"/>
            <a:r>
              <a:rPr lang="pt-BR" sz="1400" dirty="0"/>
              <a:t>Total: 1 nó.</a:t>
            </a:r>
          </a:p>
        </p:txBody>
      </p:sp>
      <p:sp>
        <p:nvSpPr>
          <p:cNvPr id="15" name="TextBox 14"/>
          <p:cNvSpPr txBox="1"/>
          <p:nvPr/>
        </p:nvSpPr>
        <p:spPr>
          <a:xfrm>
            <a:off x="7252277" y="1882065"/>
            <a:ext cx="2400264" cy="738664"/>
          </a:xfrm>
          <a:prstGeom prst="rect">
            <a:avLst/>
          </a:prstGeom>
          <a:noFill/>
        </p:spPr>
        <p:txBody>
          <a:bodyPr wrap="square" rtlCol="0">
            <a:spAutoFit/>
          </a:bodyPr>
          <a:lstStyle/>
          <a:p>
            <a:pPr algn="ctr"/>
            <a:r>
              <a:rPr lang="pt-BR" sz="1400" dirty="0"/>
              <a:t>Função XOR: MLP com 1 camada escondida com 2 nós.</a:t>
            </a:r>
          </a:p>
          <a:p>
            <a:pPr algn="ctr"/>
            <a:r>
              <a:rPr lang="pt-BR" sz="1400" dirty="0"/>
              <a:t>Total: 3 nós.</a:t>
            </a:r>
          </a:p>
        </p:txBody>
      </p:sp>
      <p:sp>
        <p:nvSpPr>
          <p:cNvPr id="16" name="TextBox 15"/>
          <p:cNvSpPr txBox="1"/>
          <p:nvPr/>
        </p:nvSpPr>
        <p:spPr>
          <a:xfrm>
            <a:off x="9567956" y="1899781"/>
            <a:ext cx="2624044" cy="738664"/>
          </a:xfrm>
          <a:prstGeom prst="rect">
            <a:avLst/>
          </a:prstGeom>
          <a:noFill/>
        </p:spPr>
        <p:txBody>
          <a:bodyPr wrap="square" rtlCol="0">
            <a:spAutoFit/>
          </a:bodyPr>
          <a:lstStyle/>
          <a:p>
            <a:pPr algn="ctr"/>
            <a:r>
              <a:rPr lang="pt-BR" sz="1400" dirty="0"/>
              <a:t>Círculos concêntricos: MLP com 1 camada escondida com 4 nós.</a:t>
            </a:r>
          </a:p>
          <a:p>
            <a:pPr algn="ctr"/>
            <a:r>
              <a:rPr lang="pt-BR" sz="1400" dirty="0"/>
              <a:t>Total: 5 nós.</a:t>
            </a:r>
          </a:p>
        </p:txBody>
      </p:sp>
      <p:sp>
        <p:nvSpPr>
          <p:cNvPr id="17" name="Content Placeholder 2"/>
          <p:cNvSpPr>
            <a:spLocks noGrp="1"/>
          </p:cNvSpPr>
          <p:nvPr>
            <p:ph idx="1"/>
          </p:nvPr>
        </p:nvSpPr>
        <p:spPr>
          <a:xfrm>
            <a:off x="838200" y="1825625"/>
            <a:ext cx="3855004" cy="4730158"/>
          </a:xfrm>
        </p:spPr>
        <p:txBody>
          <a:bodyPr>
            <a:normAutofit fontScale="92500"/>
          </a:bodyPr>
          <a:lstStyle/>
          <a:p>
            <a:r>
              <a:rPr lang="pt-BR" dirty="0"/>
              <a:t>Um nó aproxima uma função de limiar suave. </a:t>
            </a:r>
          </a:p>
          <a:p>
            <a:r>
              <a:rPr lang="pt-BR" dirty="0"/>
              <a:t>Combinando duas funções de limiar suave com direções opostas, podemos obter uma função em formato de onda.</a:t>
            </a:r>
          </a:p>
          <a:p>
            <a:r>
              <a:rPr lang="pt-BR" dirty="0"/>
              <a:t>Combinando duas ondas </a:t>
            </a:r>
            <a:r>
              <a:rPr lang="pt-BR" dirty="0" smtClean="0"/>
              <a:t>perpendiculares, </a:t>
            </a:r>
            <a:r>
              <a:rPr lang="pt-BR" dirty="0"/>
              <a:t>nós obtemos uma função em formato de cilindro.</a:t>
            </a:r>
          </a:p>
        </p:txBody>
      </p:sp>
    </p:spTree>
    <p:extLst>
      <p:ext uri="{BB962C8B-B14F-4D97-AF65-F5344CB8AC3E}">
        <p14:creationId xmlns:p14="http://schemas.microsoft.com/office/powerpoint/2010/main" val="988135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a:t>Consideramos agora, o processo de otimização, ou seja, de adaptação dos </a:t>
                </a:r>
                <a:r>
                  <a:rPr lang="pt-BR" b="1" i="1" dirty="0"/>
                  <a:t>pesos sinápticos</a:t>
                </a:r>
                <a:r>
                  <a:rPr lang="pt-BR" dirty="0"/>
                  <a:t>.</a:t>
                </a:r>
              </a:p>
              <a:p>
                <a:r>
                  <a:rPr lang="pt-BR" dirty="0"/>
                  <a:t>Vamos considerar que o processo de otimização corresponde a uma tarefa de minimização de uma </a:t>
                </a:r>
                <a:r>
                  <a:rPr lang="pt-BR" b="1" i="1" dirty="0"/>
                  <a:t>função custo</a:t>
                </a:r>
                <a:r>
                  <a:rPr lang="pt-BR" dirty="0"/>
                  <a:t>,</a:t>
                </a:r>
                <a:r>
                  <a:rPr lang="pt-BR" b="1" i="1" dirty="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a:t>, com respeito a um vetor de pesos </a:t>
                </a:r>
                <a14:m>
                  <m:oMath xmlns:m="http://schemas.openxmlformats.org/officeDocument/2006/math">
                    <m:r>
                      <a:rPr lang="pt-BR" b="1" i="1">
                        <a:latin typeface="Cambria Math" panose="02040503050406030204" pitchFamily="18" charset="0"/>
                      </a:rPr>
                      <m:t>𝒘</m:t>
                    </m:r>
                  </m:oMath>
                </a14:m>
                <a:r>
                  <a:rPr lang="pt-BR" dirty="0"/>
                  <a:t>. </a:t>
                </a:r>
              </a:p>
              <a:p>
                <a:r>
                  <a:rPr lang="pt-BR" dirty="0"/>
                  <a:t>Portanto, o problema de aprendizado em redes neurais pode ser formulado 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a:p>
              <a:p>
                <a:r>
                  <a:rPr lang="pt-BR" dirty="0"/>
                  <a:t>Normalmente, esse processo de otimização é conduzido de forma iterativa, o que dá um sentido mais natural à noção de aprendizado (como um processo gradual). </a:t>
                </a:r>
              </a:p>
              <a:p>
                <a:r>
                  <a:rPr lang="pt-BR" dirty="0"/>
                  <a:t>Existem vários métodos de otimização aplicáveis, mas, sem dúvida, os mais utilizados são aqueles baseados nas derivadas da função 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3"/>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63632"/>
                <a:ext cx="11107057" cy="5032376"/>
              </a:xfrm>
            </p:spPr>
            <p:txBody>
              <a:bodyPr>
                <a:normAutofit lnSpcReduction="10000"/>
              </a:bodyPr>
              <a:lstStyle/>
              <a:p>
                <a:r>
                  <a:rPr lang="pt-BR" dirty="0"/>
                  <a:t>Dentre esses métodos, existem os de </a:t>
                </a:r>
                <a:r>
                  <a:rPr lang="pt-BR" b="1" i="1" dirty="0"/>
                  <a:t>primeira ordem </a:t>
                </a:r>
                <a:r>
                  <a:rPr lang="pt-BR" dirty="0"/>
                  <a:t>e os de </a:t>
                </a:r>
                <a:r>
                  <a:rPr lang="pt-BR" b="1" i="1" dirty="0"/>
                  <a:t>segunda ordem</a:t>
                </a:r>
                <a:r>
                  <a:rPr lang="pt-BR" dirty="0"/>
                  <a:t>. </a:t>
                </a:r>
              </a:p>
              <a:p>
                <a:r>
                  <a:rPr lang="pt-BR" dirty="0"/>
                  <a:t>Os métodos de </a:t>
                </a:r>
                <a:r>
                  <a:rPr lang="pt-BR" b="1" i="1" dirty="0"/>
                  <a:t>primeira ordem</a:t>
                </a:r>
                <a:r>
                  <a:rPr lang="pt-BR" dirty="0"/>
                  <a:t> são baseados nas derivadas parciais de primeira ordem da </a:t>
                </a:r>
                <a:r>
                  <a:rPr lang="pt-BR" b="1" i="1" dirty="0"/>
                  <a:t>função custo</a:t>
                </a:r>
                <a:r>
                  <a:rPr lang="pt-BR" dirty="0"/>
                  <a:t>, </a:t>
                </a:r>
                <a:r>
                  <a:rPr lang="pt-BR" dirty="0" smtClean="0"/>
                  <a:t>agrupadas no </a:t>
                </a:r>
                <a:r>
                  <a:rPr lang="pt-BR" b="1" i="1" dirty="0"/>
                  <a:t>vetor gradiente</a:t>
                </a:r>
                <a:r>
                  <a:rPr lang="pt-BR" dirty="0"/>
                  <a:t>:</a:t>
                </a: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a:p>
              <a:p>
                <a:r>
                  <a:rPr lang="pt-BR" dirty="0"/>
                  <a:t>Como já vimos, o </a:t>
                </a:r>
                <a:r>
                  <a:rPr lang="pt-BR" b="1" i="1" dirty="0"/>
                  <a:t>gradiente aponta na direção </a:t>
                </a:r>
                <a:r>
                  <a:rPr lang="pt-BR" b="1" i="1" dirty="0" smtClean="0"/>
                  <a:t>de </a:t>
                </a:r>
                <a:r>
                  <a:rPr lang="pt-BR" b="1" i="1" dirty="0"/>
                  <a:t>maior crescimento da função</a:t>
                </a:r>
                <a:r>
                  <a:rPr lang="pt-BR" dirty="0"/>
                  <a:t> e portanto, caminhar em </a:t>
                </a:r>
                <a:r>
                  <a:rPr lang="pt-BR" dirty="0" smtClean="0"/>
                  <a:t>sentido contrário </a:t>
                </a:r>
                <a:r>
                  <a:rPr lang="pt-BR" dirty="0"/>
                  <a:t>a ele é uma forma adequada de se buscar iterativamente a minimização da </a:t>
                </a:r>
                <a:r>
                  <a:rPr lang="pt-BR" b="1" i="1" dirty="0"/>
                  <a:t>função de custo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63632"/>
                <a:ext cx="11107057" cy="5032376"/>
              </a:xfrm>
              <a:blipFill rotWithShape="0">
                <a:blip r:embed="rId2"/>
                <a:stretch>
                  <a:fillRect l="-933" t="-2663" b="-3269"/>
                </a:stretch>
              </a:blipFill>
            </p:spPr>
            <p:txBody>
              <a:bodyPr/>
              <a:lstStyle/>
              <a:p>
                <a:r>
                  <a:rPr lang="pt-BR">
                    <a:noFill/>
                  </a:rPr>
                  <a:t> </a:t>
                </a:r>
              </a:p>
            </p:txBody>
          </p:sp>
        </mc:Fallback>
      </mc:AlternateContent>
    </p:spTree>
    <p:extLst>
      <p:ext uri="{BB962C8B-B14F-4D97-AF65-F5344CB8AC3E}">
        <p14:creationId xmlns:p14="http://schemas.microsoft.com/office/powerpoint/2010/main" val="2623013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275942"/>
              </a:xfrm>
            </p:spPr>
            <p:txBody>
              <a:bodyPr>
                <a:normAutofit lnSpcReduction="10000"/>
              </a:bodyPr>
              <a:lstStyle/>
              <a:p>
                <a:r>
                  <a:rPr lang="pt-BR" dirty="0" smtClean="0"/>
                  <a:t>Desta maneira, temos a seguinte </a:t>
                </a:r>
                <a:r>
                  <a:rPr lang="pt-BR" b="1" i="1" dirty="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o </a:t>
                </a:r>
                <a:r>
                  <a:rPr lang="pt-BR" b="1" i="1" dirty="0"/>
                  <a:t>passo de </a:t>
                </a:r>
                <a:r>
                  <a:rPr lang="pt-BR" b="1" i="1" dirty="0" smtClean="0"/>
                  <a:t>aprendizagem</a:t>
                </a:r>
                <a:r>
                  <a:rPr lang="pt-BR" dirty="0" smtClean="0"/>
                  <a:t> e </a:t>
                </a:r>
                <a14:m>
                  <m:oMath xmlns:m="http://schemas.openxmlformats.org/officeDocument/2006/math">
                    <m:r>
                      <a:rPr lang="pt-BR" i="1">
                        <a:latin typeface="Cambria Math" panose="02040503050406030204" pitchFamily="18" charset="0"/>
                      </a:rPr>
                      <m:t>𝑘</m:t>
                    </m:r>
                  </m:oMath>
                </a14:m>
                <a:r>
                  <a:rPr lang="pt-BR" dirty="0" smtClean="0"/>
                  <a:t> é a iteração de atualização.</a:t>
                </a:r>
                <a:endParaRPr lang="pt-BR" dirty="0"/>
              </a:p>
              <a:p>
                <a:r>
                  <a:rPr lang="pt-BR" dirty="0" smtClean="0"/>
                  <a:t>Já </a:t>
                </a:r>
                <a:r>
                  <a:rPr lang="pt-BR" dirty="0"/>
                  <a:t>os métodos de </a:t>
                </a:r>
                <a:r>
                  <a:rPr lang="pt-BR" b="1" i="1" dirty="0"/>
                  <a:t>segunda ordem</a:t>
                </a:r>
                <a:r>
                  <a:rPr lang="pt-BR" dirty="0"/>
                  <a:t>, são baseados na informação trazida pela </a:t>
                </a:r>
                <a:r>
                  <a:rPr lang="pt-BR" b="1" i="1" dirty="0"/>
                  <a:t>derivada parcial de segunda ordem da função custo</a:t>
                </a:r>
                <a:r>
                  <a:rPr lang="pt-BR" dirty="0"/>
                  <a:t>. Essa informação está contida na </a:t>
                </a:r>
                <a:r>
                  <a:rPr lang="pt-BR" b="1" i="1" dirty="0"/>
                  <a:t>matriz </a:t>
                </a:r>
                <a:r>
                  <a:rPr lang="pt-BR" b="1" i="1" dirty="0" smtClean="0"/>
                  <a:t>Hessiana</a:t>
                </a:r>
                <a:r>
                  <a:rPr lang="pt-BR" dirty="0" smtClean="0"/>
                  <a:t>,</a:t>
                </a:r>
                <a:r>
                  <a:rPr lang="pt-BR" b="1" i="1" dirty="0" smtClean="0"/>
                  <a:t> </a:t>
                </a:r>
                <a14:m>
                  <m:oMath xmlns:m="http://schemas.openxmlformats.org/officeDocument/2006/math">
                    <m:r>
                      <a:rPr lang="pt-BR" b="1" i="1" smtClean="0">
                        <a:latin typeface="Cambria Math" panose="02040503050406030204" pitchFamily="18" charset="0"/>
                      </a:rPr>
                      <m:t>𝑯</m:t>
                    </m:r>
                  </m:oMath>
                </a14:m>
                <a:r>
                  <a:rPr lang="pt-BR" dirty="0"/>
                  <a:t>:</a:t>
                </a:r>
              </a:p>
              <a:p>
                <a:pPr marL="0" indent="0">
                  <a:buNone/>
                </a:pPr>
                <a:endParaRPr lang="pt-BR" dirty="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275942"/>
              </a:xfrm>
              <a:blipFill rotWithShape="0">
                <a:blip r:embed="rId2"/>
                <a:stretch>
                  <a:fillRect l="-1107" t="-2659"/>
                </a:stretch>
              </a:blipFill>
            </p:spPr>
            <p:txBody>
              <a:bodyPr/>
              <a:lstStyle/>
              <a:p>
                <a:r>
                  <a:rPr lang="pt-BR">
                    <a:noFill/>
                  </a:rPr>
                  <a:t> </a:t>
                </a:r>
              </a:p>
            </p:txBody>
          </p:sp>
        </mc:Fallback>
      </mc:AlternateContent>
    </p:spTree>
    <p:extLst>
      <p:ext uri="{BB962C8B-B14F-4D97-AF65-F5344CB8AC3E}">
        <p14:creationId xmlns:p14="http://schemas.microsoft.com/office/powerpoint/2010/main" val="4224732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95495" cy="5032375"/>
              </a:xfrm>
            </p:spPr>
            <p:txBody>
              <a:bodyPr>
                <a:normAutofit fontScale="85000" lnSpcReduction="10000"/>
              </a:bodyPr>
              <a:lstStyle/>
              <a:p>
                <a:r>
                  <a:rPr lang="pt-BR" dirty="0"/>
                  <a:t>De posse da </a:t>
                </a:r>
                <a:r>
                  <a:rPr lang="pt-BR" b="1" i="1" dirty="0"/>
                  <a:t>matriz </a:t>
                </a:r>
                <a:r>
                  <a:rPr lang="pt-BR" b="1" i="1" dirty="0" smtClean="0"/>
                  <a:t>Hessiana</a:t>
                </a:r>
                <a:r>
                  <a:rPr lang="pt-BR" dirty="0"/>
                  <a:t>, é possível fazer uma aproximação de Taylor de segunda ordem da </a:t>
                </a:r>
                <a:r>
                  <a:rPr lang="pt-BR" b="1" i="1" dirty="0"/>
                  <a:t>função de custo</a:t>
                </a:r>
                <a:r>
                  <a:rPr lang="pt-BR" dirty="0"/>
                  <a:t>, o que leva à seguinte expressão para adaptação dos pesos:</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i="1">
                            <a:latin typeface="Cambria Math" panose="02040503050406030204" pitchFamily="18" charset="0"/>
                            <a:ea typeface="Cambria Math" panose="02040503050406030204" pitchFamily="18" charset="0"/>
                          </a:rPr>
                          <m:t>−1</m:t>
                        </m:r>
                      </m:sup>
                    </m:sSup>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a:t>.</a:t>
                </a:r>
              </a:p>
              <a:p>
                <a:r>
                  <a:rPr lang="pt-BR" dirty="0"/>
                  <a:t>Essa expressão requer que a </a:t>
                </a:r>
                <a:r>
                  <a:rPr lang="pt-BR" b="1" i="1" dirty="0"/>
                  <a:t>matriz Hessiana</a:t>
                </a:r>
                <a:r>
                  <a:rPr lang="pt-BR" dirty="0"/>
                  <a:t> seja </a:t>
                </a:r>
                <a:r>
                  <a:rPr lang="pt-BR" b="1" i="1" dirty="0"/>
                  <a:t>inversível</a:t>
                </a:r>
                <a:r>
                  <a:rPr lang="pt-BR" dirty="0"/>
                  <a:t> e </a:t>
                </a:r>
                <a:r>
                  <a:rPr lang="pt-BR" b="1" i="1" dirty="0"/>
                  <a:t>definida positiva</a:t>
                </a:r>
                <a:r>
                  <a:rPr lang="pt-BR" dirty="0"/>
                  <a:t> a cada iteração, </a:t>
                </a:r>
                <a14:m>
                  <m:oMath xmlns:m="http://schemas.openxmlformats.org/officeDocument/2006/math">
                    <m:r>
                      <a:rPr lang="pt-BR" i="1">
                        <a:latin typeface="Cambria Math" panose="02040503050406030204" pitchFamily="18" charset="0"/>
                      </a:rPr>
                      <m:t>𝑘</m:t>
                    </m:r>
                  </m:oMath>
                </a14:m>
                <a:r>
                  <a:rPr lang="pt-BR" dirty="0"/>
                  <a:t>, i.e.,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𝒛</m:t>
                        </m:r>
                      </m:e>
                      <m:sup>
                        <m:r>
                          <a:rPr lang="pt-BR" b="1" i="1">
                            <a:latin typeface="Cambria Math" panose="02040503050406030204" pitchFamily="18" charset="0"/>
                          </a:rPr>
                          <m:t>𝑻</m:t>
                        </m:r>
                      </m:sup>
                    </m:sSup>
                    <m:r>
                      <a:rPr lang="pt-BR" b="1" i="1">
                        <a:latin typeface="Cambria Math" panose="02040503050406030204" pitchFamily="18" charset="0"/>
                      </a:rPr>
                      <m:t>𝑯𝒛</m:t>
                    </m:r>
                    <m:r>
                      <a:rPr lang="pt-BR" b="1" i="1">
                        <a:latin typeface="Cambria Math" panose="02040503050406030204" pitchFamily="18" charset="0"/>
                      </a:rPr>
                      <m:t>&gt;</m:t>
                    </m:r>
                    <m:r>
                      <a:rPr lang="pt-BR" i="1">
                        <a:latin typeface="Cambria Math" panose="02040503050406030204" pitchFamily="18" charset="0"/>
                      </a:rPr>
                      <m:t>0 </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𝒛</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 (vetor nulo).</a:t>
                </a:r>
              </a:p>
              <a:p>
                <a:r>
                  <a:rPr lang="pt-BR" dirty="0"/>
                  <a:t>A aproximação de Taylor com informação de segunda ordem é mais precisa que a fornecida por métodos de primeira ordem.</a:t>
                </a:r>
              </a:p>
              <a:p>
                <a:r>
                  <a:rPr lang="pt-BR" dirty="0"/>
                  <a:t>Portanto, a tendência é que métodos de </a:t>
                </a:r>
                <a:r>
                  <a:rPr lang="pt-BR" b="1" i="1" dirty="0"/>
                  <a:t>segunda ordem</a:t>
                </a:r>
                <a:r>
                  <a:rPr lang="pt-BR" dirty="0"/>
                  <a:t> convirjam em menos passos que métodos de </a:t>
                </a:r>
                <a:r>
                  <a:rPr lang="pt-BR" b="1" i="1" dirty="0"/>
                  <a:t>primeira ordem</a:t>
                </a:r>
                <a:r>
                  <a:rPr lang="pt-BR" dirty="0"/>
                  <a:t>.</a:t>
                </a:r>
              </a:p>
              <a:p>
                <a:r>
                  <a:rPr lang="pt-BR" dirty="0"/>
                  <a:t>Entretanto, o cálculo exato da </a:t>
                </a:r>
                <a:r>
                  <a:rPr lang="pt-BR" b="1" i="1" dirty="0"/>
                  <a:t>matriz Hessiana</a:t>
                </a:r>
                <a:r>
                  <a:rPr lang="pt-BR" dirty="0"/>
                  <a:t> pode ser complicado em vários casos práticos. </a:t>
                </a:r>
              </a:p>
              <a:p>
                <a:r>
                  <a:rPr lang="pt-BR" dirty="0"/>
                  <a:t>Porém, há um conjunto de métodos de segunda ordem que evitam esse cálculo direto, como os métodos </a:t>
                </a:r>
                <a:r>
                  <a:rPr lang="pt-BR" b="1" i="1" dirty="0"/>
                  <a:t>quase-Newton</a:t>
                </a:r>
                <a:r>
                  <a:rPr lang="pt-BR" dirty="0"/>
                  <a:t> ou os métodos de </a:t>
                </a:r>
                <a:r>
                  <a:rPr lang="pt-BR" b="1" i="1" dirty="0"/>
                  <a:t>gradiente </a:t>
                </a:r>
                <a:r>
                  <a:rPr lang="pt-BR" b="1" i="1" dirty="0" smtClean="0"/>
                  <a:t>escalonado</a:t>
                </a:r>
                <a:r>
                  <a:rPr lang="pt-BR" dirty="0" smtClean="0"/>
                  <a:t>, apresentando uma boa relação de compromisso </a:t>
                </a:r>
                <a:r>
                  <a:rPr lang="pt-BR" dirty="0"/>
                  <a:t>entre complexidade e desempenho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95495" cy="5032375"/>
              </a:xfrm>
              <a:blipFill rotWithShape="0">
                <a:blip r:embed="rId3"/>
                <a:stretch>
                  <a:fillRect l="-714" t="-2300" r="-1263" b="-2058"/>
                </a:stretch>
              </a:blipFill>
            </p:spPr>
            <p:txBody>
              <a:bodyPr/>
              <a:lstStyle/>
              <a:p>
                <a:r>
                  <a:rPr lang="pt-BR">
                    <a:noFill/>
                  </a:rPr>
                  <a:t> </a:t>
                </a:r>
              </a:p>
            </p:txBody>
          </p:sp>
        </mc:Fallback>
      </mc:AlternateContent>
    </p:spTree>
    <p:extLst>
      <p:ext uri="{BB962C8B-B14F-4D97-AF65-F5344CB8AC3E}">
        <p14:creationId xmlns:p14="http://schemas.microsoft.com/office/powerpoint/2010/main" val="2318144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427907" cy="5032376"/>
              </a:xfrm>
            </p:spPr>
            <p:txBody>
              <a:bodyPr>
                <a:normAutofit fontScale="85000" lnSpcReduction="20000"/>
              </a:bodyPr>
              <a:lstStyle/>
              <a:p>
                <a:r>
                  <a:rPr lang="pt-BR" dirty="0"/>
                  <a:t>É importante </a:t>
                </a:r>
                <a:r>
                  <a:rPr lang="pt-BR" dirty="0" smtClean="0"/>
                  <a:t>ressaltarmos </a:t>
                </a:r>
                <a:r>
                  <a:rPr lang="pt-BR" dirty="0"/>
                  <a:t>que todos esses métodos são métodos de </a:t>
                </a:r>
                <a:r>
                  <a:rPr lang="pt-BR" b="1" i="1" dirty="0"/>
                  <a:t>busca local</a:t>
                </a:r>
                <a:r>
                  <a:rPr lang="pt-BR" dirty="0"/>
                  <a:t>, ou seja, eles têm convergência assegurada para </a:t>
                </a:r>
                <a:r>
                  <a:rPr lang="pt-BR" b="1" i="1" dirty="0"/>
                  <a:t>mínimos locais</a:t>
                </a:r>
                <a:r>
                  <a:rPr lang="pt-BR" dirty="0"/>
                  <a:t>. </a:t>
                </a:r>
              </a:p>
              <a:p>
                <a:r>
                  <a:rPr lang="pt-BR" dirty="0"/>
                  <a:t>Para relembrarmos o que é um mínimo local, vejamos a figura ao lado onde existem dois 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a:t>.</a:t>
                </a:r>
              </a:p>
              <a:p>
                <a:pPr lvl="1">
                  <a:buFont typeface="Wingdings" panose="05000000000000000000" pitchFamily="2" charset="2"/>
                  <a:buChar char="§"/>
                </a:pPr>
                <a:r>
                  <a:rPr lang="pt-BR" dirty="0"/>
                  <a:t>O outro também é uma solução ótima em relação a seus vizinhos (</a:t>
                </a:r>
                <a:r>
                  <a:rPr lang="pt-BR" b="1" i="1" dirty="0"/>
                  <a:t>mínimo local</a:t>
                </a:r>
                <a:r>
                  <a:rPr lang="pt-BR" dirty="0" smtClean="0"/>
                  <a:t>), mas também </a:t>
                </a:r>
                <a:r>
                  <a:rPr lang="pt-BR" dirty="0"/>
                  <a:t>em relação a todo o domínio considerado. Este é um </a:t>
                </a:r>
                <a:r>
                  <a:rPr lang="pt-BR" b="1" i="1" dirty="0"/>
                  <a:t>mínimo global</a:t>
                </a:r>
                <a:r>
                  <a:rPr lang="pt-BR" dirty="0" smtClean="0"/>
                  <a:t>.</a:t>
                </a:r>
              </a:p>
              <a:p>
                <a:r>
                  <a:rPr lang="pt-BR" dirty="0"/>
                  <a:t>Para valores adequados do </a:t>
                </a:r>
                <a:r>
                  <a:rPr lang="pt-BR" b="1" i="1" dirty="0"/>
                  <a:t>passo de aprendizagem</a:t>
                </a:r>
                <a:r>
                  <a:rPr lang="pt-BR" dirty="0"/>
                  <a:t>,</a:t>
                </a:r>
                <a:r>
                  <a:rPr lang="pt-BR" b="1"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um </a:t>
                </a:r>
                <a:r>
                  <a:rPr lang="pt-BR" b="1" i="1" dirty="0"/>
                  <a:t>mínimo </a:t>
                </a:r>
                <a:r>
                  <a:rPr lang="pt-BR" dirty="0" smtClean="0"/>
                  <a:t>(local ou global) atrai </a:t>
                </a:r>
                <a:r>
                  <a:rPr lang="pt-BR" dirty="0"/>
                  <a:t>o vetor de pesos quando este se encontra em sua vizinhança. </a:t>
                </a:r>
                <a:endParaRPr lang="pt-BR" dirty="0" smtClean="0"/>
              </a:p>
              <a:p>
                <a:r>
                  <a:rPr lang="pt-BR" dirty="0" smtClean="0"/>
                  <a:t>Por serem formadas pela combinação de vários nós com funções de ativação não-lineares, as superfícies de erro de redes neurais não são convexas, podendo ter vários mínimos locais.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427907" cy="5032376"/>
              </a:xfrm>
              <a:blipFill rotWithShape="0">
                <a:blip r:embed="rId3"/>
                <a:stretch>
                  <a:fillRect l="-1149" t="-2785" r="-1396"/>
                </a:stretch>
              </a:blipFill>
            </p:spPr>
            <p:txBody>
              <a:bodyPr/>
              <a:lstStyle/>
              <a:p>
                <a:r>
                  <a:rPr lang="pt-BR">
                    <a:noFill/>
                  </a:rPr>
                  <a:t> </a:t>
                </a:r>
              </a:p>
            </p:txBody>
          </p:sp>
        </mc:Fallback>
      </mc:AlternateContent>
      <p:grpSp>
        <p:nvGrpSpPr>
          <p:cNvPr id="10" name="Group 9"/>
          <p:cNvGrpSpPr/>
          <p:nvPr/>
        </p:nvGrpSpPr>
        <p:grpSpPr>
          <a:xfrm>
            <a:off x="8266107" y="1825624"/>
            <a:ext cx="3836993" cy="3402648"/>
            <a:chOff x="9102437" y="2064497"/>
            <a:chExt cx="3061853" cy="2795274"/>
          </a:xfrm>
        </p:grpSpPr>
        <p:pic>
          <p:nvPicPr>
            <p:cNvPr id="4" name="Picture 3"/>
            <p:cNvPicPr>
              <a:picLocks noChangeAspect="1"/>
            </p:cNvPicPr>
            <p:nvPr/>
          </p:nvPicPr>
          <p:blipFill rotWithShape="1">
            <a:blip r:embed="rId4"/>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mínimo local</a:t>
              </a:r>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mínimo global</a:t>
              </a:r>
            </a:p>
          </p:txBody>
        </p:sp>
      </p:grpSp>
      <p:sp>
        <p:nvSpPr>
          <p:cNvPr id="5" name="Rectangle 4"/>
          <p:cNvSpPr/>
          <p:nvPr/>
        </p:nvSpPr>
        <p:spPr>
          <a:xfrm>
            <a:off x="8496300" y="5339406"/>
            <a:ext cx="3606800" cy="1323439"/>
          </a:xfrm>
          <a:prstGeom prst="rect">
            <a:avLst/>
          </a:prstGeom>
        </p:spPr>
        <p:txBody>
          <a:bodyPr wrap="square">
            <a:spAutoFit/>
          </a:bodyPr>
          <a:lstStyle/>
          <a:p>
            <a:pPr algn="ctr"/>
            <a:r>
              <a:rPr lang="pt-BR" sz="1600" dirty="0" smtClean="0"/>
              <a:t>Para muitos problemas envolvendo redes neurais, </a:t>
            </a:r>
            <a:r>
              <a:rPr lang="pt-BR" sz="1600" dirty="0"/>
              <a:t>quase todos os mínimos locais têm um valor </a:t>
            </a:r>
            <a:r>
              <a:rPr lang="pt-BR" sz="1600" dirty="0" smtClean="0"/>
              <a:t>muito </a:t>
            </a:r>
            <a:r>
              <a:rPr lang="pt-BR" sz="1600" dirty="0"/>
              <a:t>semelhante ao </a:t>
            </a:r>
            <a:r>
              <a:rPr lang="pt-BR" sz="1600" dirty="0" smtClean="0"/>
              <a:t>do mínimo global </a:t>
            </a:r>
            <a:r>
              <a:rPr lang="pt-BR" sz="1600" dirty="0"/>
              <a:t>e, portanto, encontrar um mínimo local </a:t>
            </a:r>
            <a:r>
              <a:rPr lang="pt-BR" sz="1600" dirty="0" smtClean="0"/>
              <a:t>já é </a:t>
            </a:r>
            <a:r>
              <a:rPr lang="pt-BR" sz="1600" dirty="0"/>
              <a:t>bom o suficiente.</a:t>
            </a:r>
          </a:p>
        </p:txBody>
      </p:sp>
      <p:sp>
        <p:nvSpPr>
          <p:cNvPr id="12" name="Title 1"/>
          <p:cNvSpPr txBox="1">
            <a:spLocks/>
          </p:cNvSpPr>
          <p:nvPr/>
        </p:nvSpPr>
        <p:spPr>
          <a:xfrm>
            <a:off x="838200" y="219985"/>
            <a:ext cx="110344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mtClean="0"/>
              <a:t>Mínimos Locais, Globais, Pontos de Sela e Platôs</a:t>
            </a:r>
            <a:endParaRPr lang="pt-BR" dirty="0"/>
          </a:p>
        </p:txBody>
      </p:sp>
    </p:spTree>
    <p:extLst>
      <p:ext uri="{BB962C8B-B14F-4D97-AF65-F5344CB8AC3E}">
        <p14:creationId xmlns:p14="http://schemas.microsoft.com/office/powerpoint/2010/main" val="2405521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1034486" cy="1325563"/>
          </a:xfrm>
        </p:spPr>
        <p:txBody>
          <a:bodyPr/>
          <a:lstStyle/>
          <a:p>
            <a:r>
              <a:rPr lang="pt-BR" dirty="0"/>
              <a:t>Mínimos Locais, </a:t>
            </a:r>
            <a:r>
              <a:rPr lang="pt-BR" dirty="0" smtClean="0"/>
              <a:t>Globais, </a:t>
            </a:r>
            <a:r>
              <a:rPr lang="pt-BR" dirty="0"/>
              <a:t>Pontos de </a:t>
            </a:r>
            <a:r>
              <a:rPr lang="pt-BR" dirty="0" smtClean="0"/>
              <a:t>Sela e Platôs</a:t>
            </a:r>
            <a:endParaRPr lang="pt-BR" dirty="0"/>
          </a:p>
        </p:txBody>
      </p:sp>
      <p:sp>
        <p:nvSpPr>
          <p:cNvPr id="3" name="Content Placeholder 2"/>
          <p:cNvSpPr>
            <a:spLocks noGrp="1"/>
          </p:cNvSpPr>
          <p:nvPr>
            <p:ph idx="1"/>
          </p:nvPr>
        </p:nvSpPr>
        <p:spPr>
          <a:xfrm>
            <a:off x="838200" y="1727200"/>
            <a:ext cx="7371488" cy="5130800"/>
          </a:xfrm>
        </p:spPr>
        <p:txBody>
          <a:bodyPr>
            <a:normAutofit lnSpcReduction="10000"/>
          </a:bodyPr>
          <a:lstStyle/>
          <a:p>
            <a:r>
              <a:rPr lang="pt-BR" dirty="0" smtClean="0"/>
              <a:t>Outra irregularidade que podemos encontrar são </a:t>
            </a:r>
            <a:r>
              <a:rPr lang="pt-BR" dirty="0"/>
              <a:t>os chamados </a:t>
            </a:r>
            <a:r>
              <a:rPr lang="pt-BR" b="1" i="1" dirty="0"/>
              <a:t>pontos de </a:t>
            </a:r>
            <a:r>
              <a:rPr lang="pt-BR" b="1" i="1" dirty="0" smtClean="0"/>
              <a:t>sela</a:t>
            </a:r>
            <a:r>
              <a:rPr lang="en-US" dirty="0" smtClean="0"/>
              <a:t>: </a:t>
            </a:r>
          </a:p>
          <a:p>
            <a:pPr lvl="1">
              <a:buFont typeface="Wingdings" panose="05000000000000000000" pitchFamily="2" charset="2"/>
              <a:buChar char="§"/>
            </a:pPr>
            <a:r>
              <a:rPr lang="en-US" dirty="0"/>
              <a:t>U</a:t>
            </a:r>
            <a:r>
              <a:rPr lang="en-US" dirty="0" smtClean="0"/>
              <a:t>m</a:t>
            </a:r>
            <a:r>
              <a:rPr lang="en-US" dirty="0"/>
              <a:t> </a:t>
            </a:r>
            <a:r>
              <a:rPr lang="en-US" dirty="0" err="1"/>
              <a:t>ponto</a:t>
            </a:r>
            <a:r>
              <a:rPr lang="en-US" dirty="0"/>
              <a:t> que é um </a:t>
            </a:r>
            <a:r>
              <a:rPr lang="en-US" dirty="0" err="1"/>
              <a:t>mínimo</a:t>
            </a:r>
            <a:r>
              <a:rPr lang="en-US" dirty="0"/>
              <a:t> </a:t>
            </a:r>
            <a:r>
              <a:rPr lang="en-US" dirty="0" err="1"/>
              <a:t>ao</a:t>
            </a:r>
            <a:r>
              <a:rPr lang="en-US" dirty="0"/>
              <a:t> </a:t>
            </a:r>
            <a:r>
              <a:rPr lang="en-US" dirty="0" err="1"/>
              <a:t>longo</a:t>
            </a:r>
            <a:r>
              <a:rPr lang="en-US" dirty="0"/>
              <a:t> de um </a:t>
            </a:r>
            <a:r>
              <a:rPr lang="en-US" dirty="0" err="1"/>
              <a:t>eixo</a:t>
            </a:r>
            <a:r>
              <a:rPr lang="en-US" dirty="0"/>
              <a:t>, mas um </a:t>
            </a:r>
            <a:r>
              <a:rPr lang="en-US" dirty="0" err="1"/>
              <a:t>máximo</a:t>
            </a:r>
            <a:r>
              <a:rPr lang="en-US" dirty="0"/>
              <a:t> </a:t>
            </a:r>
            <a:r>
              <a:rPr lang="en-US" dirty="0" err="1"/>
              <a:t>ao</a:t>
            </a:r>
            <a:r>
              <a:rPr lang="en-US" dirty="0"/>
              <a:t> </a:t>
            </a:r>
            <a:r>
              <a:rPr lang="en-US" dirty="0" err="1"/>
              <a:t>longo</a:t>
            </a:r>
            <a:r>
              <a:rPr lang="en-US" dirty="0"/>
              <a:t> de outro.</a:t>
            </a:r>
            <a:r>
              <a:rPr lang="en-US" dirty="0" smtClean="0">
                <a:cs typeface="Calibri"/>
              </a:rPr>
              <a:t>​</a:t>
            </a:r>
          </a:p>
          <a:p>
            <a:pPr lvl="1">
              <a:buFont typeface="Wingdings" panose="05000000000000000000" pitchFamily="2" charset="2"/>
              <a:buChar char="§"/>
            </a:pPr>
            <a:r>
              <a:rPr lang="pt-BR" dirty="0" smtClean="0"/>
              <a:t>Em </a:t>
            </a:r>
            <a:r>
              <a:rPr lang="pt-BR" dirty="0"/>
              <a:t>algumas direções são </a:t>
            </a:r>
            <a:r>
              <a:rPr lang="pt-BR" b="1" i="1" dirty="0"/>
              <a:t>atratores</a:t>
            </a:r>
            <a:r>
              <a:rPr lang="pt-BR" dirty="0"/>
              <a:t>, mas em outras </a:t>
            </a:r>
            <a:r>
              <a:rPr lang="pt-BR" dirty="0" smtClean="0"/>
              <a:t>não.</a:t>
            </a:r>
            <a:endParaRPr lang="pt-BR" dirty="0"/>
          </a:p>
          <a:p>
            <a:r>
              <a:rPr lang="pt-BR" dirty="0" smtClean="0"/>
              <a:t>O algoritmo de minimização pode </a:t>
            </a:r>
            <a:r>
              <a:rPr lang="pt-BR" dirty="0"/>
              <a:t>passar um longo período de tempo sendo atraído por eles, o que prejudica seu desempenho</a:t>
            </a:r>
            <a:r>
              <a:rPr lang="pt-BR" dirty="0" smtClean="0"/>
              <a:t>.</a:t>
            </a:r>
          </a:p>
          <a:p>
            <a:r>
              <a:rPr lang="pt-BR" dirty="0" smtClean="0"/>
              <a:t>Para escapar destes pontos, usa-se </a:t>
            </a:r>
            <a:r>
              <a:rPr lang="pt-BR" dirty="0"/>
              <a:t>métodos de </a:t>
            </a:r>
            <a:r>
              <a:rPr lang="pt-BR" b="1" i="1" dirty="0"/>
              <a:t>segunda ordem</a:t>
            </a:r>
            <a:r>
              <a:rPr lang="pt-BR" dirty="0"/>
              <a:t> </a:t>
            </a:r>
            <a:r>
              <a:rPr lang="pt-BR" dirty="0" smtClean="0"/>
              <a:t>ou </a:t>
            </a:r>
            <a:r>
              <a:rPr lang="pt-BR" b="1" i="1" dirty="0" smtClean="0"/>
              <a:t>versões ruidosas do gradiente descendente</a:t>
            </a:r>
            <a:r>
              <a:rPr lang="pt-BR" dirty="0" smtClean="0"/>
              <a:t>, como, por exemplo, o </a:t>
            </a:r>
            <a:r>
              <a:rPr lang="pt-BR" b="1" i="1" dirty="0" smtClean="0"/>
              <a:t>Gradiente Descendente Estocástico</a:t>
            </a:r>
            <a:r>
              <a:rPr lang="pt-BR" dirty="0" smtClean="0"/>
              <a:t>.</a:t>
            </a:r>
          </a:p>
        </p:txBody>
      </p:sp>
      <p:pic>
        <p:nvPicPr>
          <p:cNvPr id="4" name="Picture 3"/>
          <p:cNvPicPr>
            <a:picLocks noChangeAspect="1"/>
          </p:cNvPicPr>
          <p:nvPr/>
        </p:nvPicPr>
        <p:blipFill rotWithShape="1">
          <a:blip r:embed="rId3"/>
          <a:srcRect l="7092" t="7106" r="5392" b="6373"/>
          <a:stretch/>
        </p:blipFill>
        <p:spPr>
          <a:xfrm>
            <a:off x="8089271" y="2088595"/>
            <a:ext cx="4089646" cy="3513919"/>
          </a:xfrm>
          <a:prstGeom prst="rect">
            <a:avLst/>
          </a:prstGeom>
        </p:spPr>
      </p:pic>
      <p:sp>
        <p:nvSpPr>
          <p:cNvPr id="5" name="Oval 4"/>
          <p:cNvSpPr/>
          <p:nvPr/>
        </p:nvSpPr>
        <p:spPr>
          <a:xfrm>
            <a:off x="10098094" y="3643086"/>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Arrow Connector 7"/>
          <p:cNvCxnSpPr/>
          <p:nvPr/>
        </p:nvCxnSpPr>
        <p:spPr>
          <a:xfrm>
            <a:off x="6355443" y="2497029"/>
            <a:ext cx="3708451" cy="1146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27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1034486" cy="1325563"/>
          </a:xfrm>
        </p:spPr>
        <p:txBody>
          <a:bodyPr/>
          <a:lstStyle/>
          <a:p>
            <a:r>
              <a:rPr lang="pt-BR" dirty="0"/>
              <a:t>Mínimos Locais, </a:t>
            </a:r>
            <a:r>
              <a:rPr lang="pt-BR" dirty="0" smtClean="0"/>
              <a:t>Globais, </a:t>
            </a:r>
            <a:r>
              <a:rPr lang="pt-BR" dirty="0"/>
              <a:t>Pontos de </a:t>
            </a:r>
            <a:r>
              <a:rPr lang="pt-BR" dirty="0" smtClean="0"/>
              <a:t>Sela e Platôs</a:t>
            </a:r>
            <a:endParaRPr lang="pt-BR" dirty="0"/>
          </a:p>
        </p:txBody>
      </p:sp>
      <p:sp>
        <p:nvSpPr>
          <p:cNvPr id="3" name="Content Placeholder 2"/>
          <p:cNvSpPr>
            <a:spLocks noGrp="1"/>
          </p:cNvSpPr>
          <p:nvPr>
            <p:ph idx="1"/>
          </p:nvPr>
        </p:nvSpPr>
        <p:spPr>
          <a:xfrm>
            <a:off x="838201" y="1727200"/>
            <a:ext cx="7371488" cy="5130800"/>
          </a:xfrm>
        </p:spPr>
        <p:txBody>
          <a:bodyPr>
            <a:normAutofit fontScale="92500"/>
          </a:bodyPr>
          <a:lstStyle/>
          <a:p>
            <a:r>
              <a:rPr lang="pt-BR" dirty="0" smtClean="0"/>
              <a:t>Outro tipo de irregularidade são os </a:t>
            </a:r>
            <a:r>
              <a:rPr lang="pt-BR" b="1" i="1" dirty="0" smtClean="0"/>
              <a:t>platôs</a:t>
            </a:r>
            <a:r>
              <a:rPr lang="pt-BR" dirty="0" smtClean="0"/>
              <a:t>: regiões planas, mas com erro elevado.</a:t>
            </a:r>
          </a:p>
          <a:p>
            <a:pPr lvl="1">
              <a:buFont typeface="Wingdings" panose="05000000000000000000" pitchFamily="2" charset="2"/>
              <a:buChar char="§"/>
            </a:pPr>
            <a:r>
              <a:rPr lang="pt-BR" dirty="0" smtClean="0"/>
              <a:t>Como a inclinação nesta região é próxima de zero (</a:t>
            </a:r>
            <a:r>
              <a:rPr lang="pt-BR" dirty="0"/>
              <a:t>gradiente próximo de </a:t>
            </a:r>
            <a:r>
              <a:rPr lang="pt-BR" dirty="0" smtClean="0"/>
              <a:t>zero) o algoritmo pode levar muito tempo para atravesá-la.</a:t>
            </a:r>
          </a:p>
          <a:p>
            <a:r>
              <a:rPr lang="pt-BR" dirty="0" smtClean="0"/>
              <a:t>Para </a:t>
            </a:r>
            <a:r>
              <a:rPr lang="pt-BR" dirty="0"/>
              <a:t>se escapar </a:t>
            </a:r>
            <a:r>
              <a:rPr lang="pt-BR" dirty="0" smtClean="0"/>
              <a:t>destas regiões, usa-se </a:t>
            </a:r>
            <a:r>
              <a:rPr lang="pt-BR" dirty="0"/>
              <a:t>métodos de </a:t>
            </a:r>
            <a:r>
              <a:rPr lang="pt-BR" b="1" i="1" dirty="0"/>
              <a:t>aprendizado adaptativo </a:t>
            </a:r>
            <a:r>
              <a:rPr lang="pt-BR" dirty="0"/>
              <a:t>como AdaGrad, RMSProp, Adam</a:t>
            </a:r>
            <a:r>
              <a:rPr lang="pt-BR" dirty="0" smtClean="0"/>
              <a:t>, </a:t>
            </a:r>
            <a:r>
              <a:rPr lang="pt-BR" dirty="0"/>
              <a:t>etc</a:t>
            </a:r>
            <a:r>
              <a:rPr lang="pt-BR" dirty="0" smtClean="0"/>
              <a:t>.</a:t>
            </a:r>
            <a:endParaRPr lang="pt-BR" dirty="0"/>
          </a:p>
          <a:p>
            <a:r>
              <a:rPr lang="pt-BR" dirty="0" smtClean="0"/>
              <a:t>Portanto, como </a:t>
            </a:r>
            <a:r>
              <a:rPr lang="pt-BR" dirty="0"/>
              <a:t>garantir que o mínimo encontrado </a:t>
            </a:r>
            <a:r>
              <a:rPr lang="pt-BR" dirty="0" smtClean="0"/>
              <a:t>é bom o suficiente?</a:t>
            </a:r>
            <a:endParaRPr lang="pt-BR" dirty="0"/>
          </a:p>
          <a:p>
            <a:pPr lvl="1">
              <a:buFont typeface="Wingdings" panose="05000000000000000000" pitchFamily="2" charset="2"/>
              <a:buChar char="§"/>
            </a:pPr>
            <a:r>
              <a:rPr lang="pt-BR" dirty="0" smtClean="0"/>
              <a:t>Normalmente, treina-se o </a:t>
            </a:r>
            <a:r>
              <a:rPr lang="pt-BR" dirty="0"/>
              <a:t>modelo várias vezes, sempre inicializando os </a:t>
            </a:r>
            <a:r>
              <a:rPr lang="pt-BR" b="1" i="1" dirty="0"/>
              <a:t>pesos aleatoriamente</a:t>
            </a:r>
            <a:r>
              <a:rPr lang="pt-BR" dirty="0"/>
              <a:t>, com a esperança de que em alguma dessas vezes ele inicialize mais próximo do mínimo </a:t>
            </a:r>
            <a:r>
              <a:rPr lang="pt-BR" dirty="0" smtClean="0"/>
              <a:t>global</a:t>
            </a:r>
            <a:r>
              <a:rPr lang="pt-BR" dirty="0"/>
              <a:t> ou de um bom mínimo local</a:t>
            </a:r>
            <a:r>
              <a:rPr lang="pt-BR" dirty="0" smtClean="0"/>
              <a:t>. </a:t>
            </a:r>
          </a:p>
        </p:txBody>
      </p:sp>
      <p:cxnSp>
        <p:nvCxnSpPr>
          <p:cNvPr id="16" name="Straight Arrow Connector 15"/>
          <p:cNvCxnSpPr/>
          <p:nvPr/>
        </p:nvCxnSpPr>
        <p:spPr>
          <a:xfrm>
            <a:off x="6591869" y="2142699"/>
            <a:ext cx="4585647" cy="2024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1865"/>
          <a:stretch/>
        </p:blipFill>
        <p:spPr>
          <a:xfrm>
            <a:off x="8038531" y="2916489"/>
            <a:ext cx="4153469" cy="2501199"/>
          </a:xfrm>
          <a:prstGeom prst="rect">
            <a:avLst/>
          </a:prstGeom>
        </p:spPr>
      </p:pic>
    </p:spTree>
    <p:extLst>
      <p:ext uri="{BB962C8B-B14F-4D97-AF65-F5344CB8AC3E}">
        <p14:creationId xmlns:p14="http://schemas.microsoft.com/office/powerpoint/2010/main" val="1405164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a:t>
            </a:r>
            <a:r>
              <a:rPr lang="pt-BR" dirty="0" smtClean="0"/>
              <a:t>Erro</a:t>
            </a:r>
            <a:endParaRPr lang="pt-BR" dirty="0"/>
          </a:p>
        </p:txBody>
      </p:sp>
      <p:sp>
        <p:nvSpPr>
          <p:cNvPr id="3" name="Content Placeholder 2"/>
          <p:cNvSpPr>
            <a:spLocks noGrp="1"/>
          </p:cNvSpPr>
          <p:nvPr>
            <p:ph idx="1"/>
          </p:nvPr>
        </p:nvSpPr>
        <p:spPr>
          <a:xfrm>
            <a:off x="838199" y="1825624"/>
            <a:ext cx="11158331" cy="5032376"/>
          </a:xfrm>
        </p:spPr>
        <p:txBody>
          <a:bodyPr>
            <a:normAutofit/>
          </a:bodyPr>
          <a:lstStyle/>
          <a:p>
            <a:r>
              <a:rPr lang="pt-BR" dirty="0"/>
              <a:t>Conforme nós discutimos anteriormente, os métodos fundamentais de </a:t>
            </a:r>
            <a:r>
              <a:rPr lang="pt-BR" b="1" i="1" dirty="0"/>
              <a:t>aprendizado</a:t>
            </a:r>
            <a:r>
              <a:rPr lang="pt-BR" dirty="0"/>
              <a:t> </a:t>
            </a:r>
            <a:r>
              <a:rPr lang="pt-BR" dirty="0" smtClean="0"/>
              <a:t>para </a:t>
            </a:r>
            <a:r>
              <a:rPr lang="pt-BR" b="1" i="1" dirty="0"/>
              <a:t>redes neurais </a:t>
            </a:r>
            <a:r>
              <a:rPr lang="pt-BR" dirty="0"/>
              <a:t>são baseados no cálculo </a:t>
            </a:r>
            <a:r>
              <a:rPr lang="pt-BR" dirty="0" smtClean="0"/>
              <a:t>das </a:t>
            </a:r>
            <a:r>
              <a:rPr lang="pt-BR" b="1" i="1" dirty="0"/>
              <a:t>derivadas parciais </a:t>
            </a:r>
            <a:r>
              <a:rPr lang="pt-BR" dirty="0"/>
              <a:t>da </a:t>
            </a:r>
            <a:r>
              <a:rPr lang="pt-BR" b="1" i="1" dirty="0"/>
              <a:t>função </a:t>
            </a:r>
            <a:r>
              <a:rPr lang="pt-BR" b="1" i="1" dirty="0" smtClean="0"/>
              <a:t>de erro </a:t>
            </a:r>
            <a:r>
              <a:rPr lang="pt-BR" dirty="0" smtClean="0"/>
              <a:t>(ou de </a:t>
            </a:r>
            <a:r>
              <a:rPr lang="pt-BR" b="1" i="1" dirty="0" smtClean="0"/>
              <a:t>custo</a:t>
            </a:r>
            <a:r>
              <a:rPr lang="pt-BR" dirty="0" smtClean="0"/>
              <a:t>)</a:t>
            </a:r>
            <a:r>
              <a:rPr lang="pt-BR" b="1" i="1" dirty="0" smtClean="0"/>
              <a:t> </a:t>
            </a:r>
            <a:r>
              <a:rPr lang="pt-BR" dirty="0"/>
              <a:t>com relação aos </a:t>
            </a:r>
            <a:r>
              <a:rPr lang="pt-BR" b="1" i="1" dirty="0"/>
              <a:t>pesos sinápticos</a:t>
            </a:r>
            <a:r>
              <a:rPr lang="pt-BR" dirty="0"/>
              <a:t>. </a:t>
            </a:r>
          </a:p>
          <a:p>
            <a:r>
              <a:rPr lang="pt-BR" dirty="0"/>
              <a:t>Esses métodos buscam, fundamentalmente, encontrar o </a:t>
            </a:r>
            <a:r>
              <a:rPr lang="pt-BR" b="1" i="1" dirty="0"/>
              <a:t>conjunto de pesos </a:t>
            </a:r>
            <a:r>
              <a:rPr lang="pt-BR" dirty="0"/>
              <a:t>que minimize a </a:t>
            </a:r>
            <a:r>
              <a:rPr lang="pt-BR" b="1" i="1" dirty="0"/>
              <a:t>medida de erro </a:t>
            </a:r>
            <a:r>
              <a:rPr lang="pt-BR" dirty="0"/>
              <a:t>escolhida.</a:t>
            </a:r>
          </a:p>
          <a:p>
            <a:r>
              <a:rPr lang="pt-BR" dirty="0"/>
              <a:t>A ideia é encontrar uma maneira de </a:t>
            </a:r>
            <a:r>
              <a:rPr lang="pt-BR" dirty="0" smtClean="0"/>
              <a:t>se calcular </a:t>
            </a:r>
            <a:r>
              <a:rPr lang="pt-BR" dirty="0"/>
              <a:t>o </a:t>
            </a:r>
            <a:r>
              <a:rPr lang="pt-BR" b="1" i="1" dirty="0"/>
              <a:t>vetor gradiente </a:t>
            </a:r>
            <a:r>
              <a:rPr lang="pt-BR" dirty="0"/>
              <a:t>da </a:t>
            </a:r>
            <a:r>
              <a:rPr lang="pt-BR" b="1" i="1" dirty="0"/>
              <a:t>função de custo </a:t>
            </a:r>
            <a:r>
              <a:rPr lang="pt-BR" dirty="0"/>
              <a:t>com respeito aos </a:t>
            </a:r>
            <a:r>
              <a:rPr lang="pt-BR" b="1" i="1" dirty="0"/>
              <a:t>pesos </a:t>
            </a:r>
            <a:r>
              <a:rPr lang="pt-BR" b="1" i="1" dirty="0" smtClean="0"/>
              <a:t>sinápticos das várias camadas de uma rede neural</a:t>
            </a:r>
            <a:r>
              <a:rPr lang="pt-BR" dirty="0" smtClean="0"/>
              <a:t>.</a:t>
            </a:r>
          </a:p>
          <a:p>
            <a:r>
              <a:rPr lang="pt-BR" dirty="0"/>
              <a:t>Essa tarefa pode parecer óbvia, mas não é o caso. </a:t>
            </a:r>
          </a:p>
          <a:p>
            <a:r>
              <a:rPr lang="pt-BR" dirty="0"/>
              <a:t>Foram necessários 17 anos desde a criação do </a:t>
            </a:r>
            <a:r>
              <a:rPr lang="pt-BR" b="1" i="1" dirty="0"/>
              <a:t>Perceptron</a:t>
            </a:r>
            <a:r>
              <a:rPr lang="pt-BR" dirty="0"/>
              <a:t> até que se “</a:t>
            </a:r>
            <a:r>
              <a:rPr lang="pt-BR" b="1" i="1" dirty="0"/>
              <a:t>descobrisse</a:t>
            </a:r>
            <a:r>
              <a:rPr lang="pt-BR" dirty="0"/>
              <a:t>” uma forma de treinar RNAs</a:t>
            </a:r>
            <a:r>
              <a:rPr lang="pt-BR" dirty="0" smtClean="0"/>
              <a:t>.</a:t>
            </a:r>
            <a:endParaRPr lang="pt-BR" dirty="0"/>
          </a:p>
        </p:txBody>
      </p:sp>
    </p:spTree>
    <p:extLst>
      <p:ext uri="{BB962C8B-B14F-4D97-AF65-F5344CB8AC3E}">
        <p14:creationId xmlns:p14="http://schemas.microsoft.com/office/powerpoint/2010/main" val="3361420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a:t>
            </a:r>
            <a:r>
              <a:rPr lang="pt-BR" dirty="0" smtClean="0"/>
              <a:t>Erro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68270" cy="5032375"/>
              </a:xfrm>
            </p:spPr>
            <p:txBody>
              <a:bodyPr>
                <a:normAutofit/>
              </a:bodyPr>
              <a:lstStyle/>
              <a:p>
                <a:r>
                  <a:rPr lang="pt-BR" dirty="0" smtClean="0"/>
                  <a:t>Para </a:t>
                </a:r>
                <a:r>
                  <a:rPr lang="pt-BR" dirty="0"/>
                  <a:t>que entendamos melhor o porquê, nós iremos considerar uma notação que será muito útil a seguir: </a:t>
                </a:r>
              </a:p>
              <a:p>
                <a:pPr lvl="1">
                  <a:buFont typeface="Wingdings" panose="05000000000000000000" pitchFamily="2" charset="2"/>
                  <a:buChar char="§"/>
                </a:pPr>
                <a:r>
                  <a:rPr lang="pt-BR" dirty="0"/>
                  <a:t>O </a:t>
                </a:r>
                <a:r>
                  <a:rPr lang="pt-BR" dirty="0" smtClean="0"/>
                  <a:t>peso sináptico,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oMath>
                </a14:m>
                <a:r>
                  <a:rPr lang="pt-BR" dirty="0" smtClean="0"/>
                  <a:t>, </a:t>
                </a:r>
                <a:r>
                  <a:rPr lang="pt-BR" dirty="0"/>
                  <a:t>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smtClean="0"/>
                  <a:t>nó</a:t>
                </a:r>
                <a:r>
                  <a:rPr lang="pt-BR" dirty="0" smtClean="0"/>
                  <a:t> </a:t>
                </a:r>
                <a:r>
                  <a:rPr lang="pt-BR" dirty="0"/>
                  <a:t>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 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sup>
                    </m:sSup>
                  </m:oMath>
                </a14:m>
                <a:r>
                  <a:rPr lang="pt-BR" dirty="0"/>
                  <a:t> é a matriz com todos os pesos da </a:t>
                </a:r>
                <a14:m>
                  <m:oMath xmlns:m="http://schemas.openxmlformats.org/officeDocument/2006/math">
                    <m:r>
                      <a:rPr lang="pt-BR" i="1">
                        <a:latin typeface="Cambria Math" panose="02040503050406030204" pitchFamily="18" charset="0"/>
                      </a:rPr>
                      <m:t>𝑚</m:t>
                    </m:r>
                  </m:oMath>
                </a14:m>
                <a:r>
                  <a:rPr lang="pt-BR" dirty="0"/>
                  <a:t>-ésima camada</a:t>
                </a:r>
                <a:r>
                  <a:rPr lang="pt-BR" dirty="0" smtClean="0"/>
                  <a:t>.</a:t>
                </a:r>
              </a:p>
              <a:p>
                <a:pPr lvl="1">
                  <a:buFont typeface="Wingdings" panose="05000000000000000000" pitchFamily="2" charset="2"/>
                  <a:buChar char="§"/>
                </a:pPr>
                <a:r>
                  <a:rPr lang="pt-BR" dirty="0" smtClean="0"/>
                  <a:t>O peso de bias,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a14:m>
                <a:r>
                  <a:rPr lang="pt-BR" dirty="0" smtClean="0"/>
                  <a:t>, corresponde ao </a:t>
                </a:r>
                <a:r>
                  <a:rPr lang="pt-BR" dirty="0"/>
                  <a:t>peso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 </a:t>
                </a:r>
                <a:r>
                  <a:rPr lang="pt-BR" dirty="0" smtClean="0"/>
                  <a:t>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𝑚</m:t>
                        </m:r>
                      </m:sup>
                    </m:sSup>
                  </m:oMath>
                </a14:m>
                <a:r>
                  <a:rPr lang="pt-BR" dirty="0"/>
                  <a:t> é o vetor com todos os pesos 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a:t>
                </a:r>
              </a:p>
              <a:p>
                <a:pPr lvl="1">
                  <a:buFont typeface="Wingdings" panose="05000000000000000000" pitchFamily="2" charset="2"/>
                  <a:buChar char="§"/>
                </a:pPr>
                <a:r>
                  <a:rPr lang="pt-BR" dirty="0" smtClean="0"/>
                  <a:t>A ativação,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a14:m>
                <a:r>
                  <a:rPr lang="pt-BR" dirty="0" smtClean="0"/>
                  <a:t>, corresponde à </a:t>
                </a:r>
                <a:r>
                  <a:rPr lang="pt-BR" b="1" i="1" dirty="0" smtClean="0"/>
                  <a:t>combinação linear</a:t>
                </a:r>
                <a:r>
                  <a:rPr lang="pt-BR" dirty="0" smtClean="0"/>
                  <a:t> </a:t>
                </a:r>
                <a:r>
                  <a:rPr lang="pt-BR" dirty="0"/>
                  <a:t>das entradas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a:t>
                </a:r>
                <a:r>
                  <a:rPr lang="pt-BR" dirty="0" smtClean="0"/>
                  <a:t>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 da</a:t>
                </a:r>
                <a:r>
                  <a:rPr lang="pt-BR" b="1" i="1" dirty="0" smtClean="0"/>
                  <a:t> </a:t>
                </a:r>
                <a:r>
                  <a:rPr lang="pt-BR" b="1" i="1" dirty="0"/>
                  <a:t>rede neural</a:t>
                </a:r>
                <a:r>
                  <a:rPr lang="pt-BR" dirty="0"/>
                  <a:t> </a:t>
                </a:r>
                <a:r>
                  <a:rPr lang="pt-BR" dirty="0" smtClean="0"/>
                  <a:t>e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𝑚</m:t>
                        </m:r>
                      </m:sup>
                    </m:sSup>
                  </m:oMath>
                </a14:m>
                <a:r>
                  <a:rPr lang="pt-BR" dirty="0" smtClean="0"/>
                  <a:t> é o vetor de ativações com as </a:t>
                </a:r>
                <a:r>
                  <a:rPr lang="pt-BR" b="1" i="1" dirty="0" smtClean="0"/>
                  <a:t>combinações lineares</a:t>
                </a:r>
                <a:r>
                  <a:rPr lang="pt-BR" dirty="0" smtClean="0"/>
                  <a:t> das entradas de todos os nós 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a:t>
                </a:r>
                <a:endParaRPr lang="pt-BR" dirty="0"/>
              </a:p>
              <a:p>
                <a:pPr lvl="1">
                  <a:buFont typeface="Wingdings" panose="05000000000000000000" pitchFamily="2" charset="2"/>
                  <a:buChar char="§"/>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𝑚</m:t>
                        </m:r>
                      </m:sup>
                    </m:sSup>
                    <m:r>
                      <a:rPr lang="pt-BR" i="1">
                        <a:latin typeface="Cambria Math" panose="02040503050406030204" pitchFamily="18" charset="0"/>
                      </a:rPr>
                      <m:t>(.)</m:t>
                    </m:r>
                  </m:oMath>
                </a14:m>
                <a:r>
                  <a:rPr lang="pt-BR" dirty="0"/>
                  <a:t> é a função de ativação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a:t>
                </a:r>
              </a:p>
              <a:p>
                <a:pPr lvl="1">
                  <a:buFont typeface="Wingdings" panose="05000000000000000000" pitchFamily="2" charset="2"/>
                  <a:buChar char="§"/>
                </a:pPr>
                <a:r>
                  <a:rPr lang="pt-BR" dirty="0"/>
                  <a:t>Com essa notação, obter o </a:t>
                </a:r>
                <a:r>
                  <a:rPr lang="pt-BR" b="1" i="1" dirty="0"/>
                  <a:t>vetor gradiente</a:t>
                </a:r>
                <a:r>
                  <a:rPr lang="pt-BR" dirty="0"/>
                  <a:t> significa calcular, de maneira genérica,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ou seja, calcular essa derivada para todos os pesos de todos os </a:t>
                </a:r>
                <a:r>
                  <a:rPr lang="pt-BR" b="1" i="1" dirty="0"/>
                  <a:t>nós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68270" cy="5032375"/>
              </a:xfrm>
              <a:blipFill rotWithShape="0">
                <a:blip r:embed="rId3"/>
                <a:stretch>
                  <a:fillRect l="-983" t="-1937"/>
                </a:stretch>
              </a:blipFill>
            </p:spPr>
            <p:txBody>
              <a:bodyPr/>
              <a:lstStyle/>
              <a:p>
                <a:r>
                  <a:rPr lang="pt-BR">
                    <a:noFill/>
                  </a:rPr>
                  <a:t> </a:t>
                </a:r>
              </a:p>
            </p:txBody>
          </p:sp>
        </mc:Fallback>
      </mc:AlternateContent>
    </p:spTree>
    <p:extLst>
      <p:ext uri="{BB962C8B-B14F-4D97-AF65-F5344CB8AC3E}">
        <p14:creationId xmlns:p14="http://schemas.microsoft.com/office/powerpoint/2010/main" val="395879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206023" cy="5466058"/>
          </a:xfrm>
        </p:spPr>
        <p:txBody>
          <a:bodyPr>
            <a:normAutofit/>
          </a:bodyPr>
          <a:lstStyle/>
          <a:p>
            <a:r>
              <a:rPr lang="pt-BR" dirty="0"/>
              <a:t>Um exemplo de rede MLP, com duas camadas intermediárias (ou escondidas, ocultas), é mostrado na figura ao lado.</a:t>
            </a:r>
          </a:p>
          <a:p>
            <a:r>
              <a:rPr lang="pt-BR" dirty="0"/>
              <a:t>As RNAs são o coração do Deep Learning. Quando uma RNA tem duas ou mais camadas escondidas, ela é chamada </a:t>
            </a:r>
            <a:r>
              <a:rPr lang="pt-BR" b="1" i="1" dirty="0"/>
              <a:t>de rede neural profunda</a:t>
            </a:r>
            <a:r>
              <a:rPr lang="pt-BR" dirty="0"/>
              <a:t> (ou do inglês Deep Neural Network - DNN).</a:t>
            </a:r>
          </a:p>
          <a:p>
            <a:r>
              <a:rPr lang="pt-BR" b="1" dirty="0"/>
              <a:t>OBS</a:t>
            </a:r>
            <a:r>
              <a:rPr lang="pt-BR" dirty="0"/>
              <a:t>.: Em particular, uma MLP pode resolver o problema do XOR (lembre-se que um </a:t>
            </a:r>
            <a:r>
              <a:rPr lang="pt-BR" b="1" i="1" dirty="0"/>
              <a:t>perceptron</a:t>
            </a:r>
            <a:r>
              <a:rPr lang="pt-BR" dirty="0"/>
              <a:t> não é capaz de realizar essa tarefa).</a:t>
            </a:r>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
        <p:nvSpPr>
          <p:cNvPr id="5" name="TextBox 4"/>
          <p:cNvSpPr txBox="1"/>
          <p:nvPr/>
        </p:nvSpPr>
        <p:spPr>
          <a:xfrm>
            <a:off x="8044222" y="1778614"/>
            <a:ext cx="867905" cy="461665"/>
          </a:xfrm>
          <a:prstGeom prst="rect">
            <a:avLst/>
          </a:prstGeom>
          <a:noFill/>
        </p:spPr>
        <p:txBody>
          <a:bodyPr wrap="square" rtlCol="0">
            <a:spAutoFit/>
          </a:bodyPr>
          <a:lstStyle/>
          <a:p>
            <a:pPr algn="ctr"/>
            <a:r>
              <a:rPr lang="pt-BR" sz="1200" dirty="0" smtClean="0"/>
              <a:t>Camada de entrada</a:t>
            </a:r>
            <a:endParaRPr lang="pt-BR" sz="1200" dirty="0"/>
          </a:p>
        </p:txBody>
      </p:sp>
      <p:sp>
        <p:nvSpPr>
          <p:cNvPr id="6" name="TextBox 5"/>
          <p:cNvSpPr txBox="1"/>
          <p:nvPr/>
        </p:nvSpPr>
        <p:spPr>
          <a:xfrm>
            <a:off x="11063808" y="2009446"/>
            <a:ext cx="867905" cy="461665"/>
          </a:xfrm>
          <a:prstGeom prst="rect">
            <a:avLst/>
          </a:prstGeom>
          <a:noFill/>
        </p:spPr>
        <p:txBody>
          <a:bodyPr wrap="square" rtlCol="0">
            <a:spAutoFit/>
          </a:bodyPr>
          <a:lstStyle/>
          <a:p>
            <a:pPr algn="ctr"/>
            <a:r>
              <a:rPr lang="pt-BR" sz="1200" dirty="0" smtClean="0"/>
              <a:t>Camada de saída</a:t>
            </a:r>
            <a:endParaRPr lang="pt-BR" sz="1200" dirty="0"/>
          </a:p>
        </p:txBody>
      </p:sp>
      <p:sp>
        <p:nvSpPr>
          <p:cNvPr id="7" name="TextBox 6"/>
          <p:cNvSpPr txBox="1"/>
          <p:nvPr/>
        </p:nvSpPr>
        <p:spPr>
          <a:xfrm>
            <a:off x="9205994" y="1663198"/>
            <a:ext cx="1317356" cy="461665"/>
          </a:xfrm>
          <a:prstGeom prst="rect">
            <a:avLst/>
          </a:prstGeom>
          <a:noFill/>
        </p:spPr>
        <p:txBody>
          <a:bodyPr wrap="square" rtlCol="0">
            <a:spAutoFit/>
          </a:bodyPr>
          <a:lstStyle/>
          <a:p>
            <a:pPr algn="ctr"/>
            <a:r>
              <a:rPr lang="pt-BR" sz="1200" dirty="0" smtClean="0"/>
              <a:t>Camadas de intermediárias</a:t>
            </a:r>
            <a:endParaRPr lang="pt-BR" sz="1200" dirty="0"/>
          </a:p>
        </p:txBody>
      </p:sp>
    </p:spTree>
    <p:extLst>
      <p:ext uri="{BB962C8B-B14F-4D97-AF65-F5344CB8AC3E}">
        <p14:creationId xmlns:p14="http://schemas.microsoft.com/office/powerpoint/2010/main" val="866178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a:t>
            </a:r>
            <a:r>
              <a:rPr lang="pt-BR" dirty="0" smtClean="0"/>
              <a:t>Erro</a:t>
            </a:r>
            <a:endParaRPr lang="pt-BR" dirty="0"/>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figura abaixo apresenta um exemplo de como uma rede MLP pode ser descrita segundo essa notação.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208658" cy="17579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 mapeamento realizado pela 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a:t>.</a:t>
                </a:r>
              </a:p>
              <a:p>
                <a:r>
                  <a:rPr lang="pt-BR" dirty="0"/>
                  <a:t>Para facilitar nosso trabalho, iremos supor, sem nenhuma perda de generalidade, que a </a:t>
                </a:r>
                <a:r>
                  <a:rPr lang="pt-BR" b="1" i="1" dirty="0"/>
                  <a:t>função de custo</a:t>
                </a:r>
                <a:r>
                  <a:rPr lang="pt-BR" dirty="0"/>
                  <a:t> escolhida é o </a:t>
                </a:r>
                <a:r>
                  <a:rPr lang="pt-BR" b="1" i="1" dirty="0"/>
                  <a:t>erro quadrático médio</a:t>
                </a:r>
                <a:r>
                  <a:rPr lang="pt-BR" dirty="0"/>
                  <a:t> (MSE).</a:t>
                </a:r>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208658" cy="1757907"/>
              </a:xfrm>
              <a:prstGeom prst="rect">
                <a:avLst/>
              </a:prstGeom>
              <a:blipFill rotWithShape="0">
                <a:blip r:embed="rId4"/>
                <a:stretch>
                  <a:fillRect l="-816" t="-7292" r="-761" b="-1389"/>
                </a:stretch>
              </a:blipFill>
            </p:spPr>
            <p:txBody>
              <a:bodyPr/>
              <a:lstStyle/>
              <a:p>
                <a:r>
                  <a:rPr lang="pt-BR">
                    <a:noFill/>
                  </a:rPr>
                  <a:t> </a:t>
                </a:r>
              </a:p>
            </p:txBody>
          </p:sp>
        </mc:Fallback>
      </mc:AlternateContent>
      <p:sp>
        <p:nvSpPr>
          <p:cNvPr id="6" name="TextBox 5"/>
          <p:cNvSpPr txBox="1"/>
          <p:nvPr/>
        </p:nvSpPr>
        <p:spPr>
          <a:xfrm>
            <a:off x="9780103" y="2961266"/>
            <a:ext cx="2067340" cy="1384995"/>
          </a:xfrm>
          <a:prstGeom prst="rect">
            <a:avLst/>
          </a:prstGeom>
          <a:noFill/>
        </p:spPr>
        <p:txBody>
          <a:bodyPr wrap="square" rtlCol="0">
            <a:spAutoFit/>
          </a:bodyPr>
          <a:lstStyle/>
          <a:p>
            <a:pPr algn="ctr"/>
            <a:r>
              <a:rPr lang="pt-BR" sz="1400" b="1" dirty="0" smtClean="0"/>
              <a:t>OBS.</a:t>
            </a:r>
            <a:r>
              <a:rPr lang="pt-BR" sz="1400" dirty="0" smtClean="0"/>
              <a:t>: Para facilitar nossa análise, não vamos considerar as entradas como uma camada, apenas as camadas ocultas e de saída.</a:t>
            </a:r>
            <a:endParaRPr lang="pt-BR" sz="1400" dirty="0"/>
          </a:p>
        </p:txBody>
      </p:sp>
    </p:spTree>
    <p:extLst>
      <p:ext uri="{BB962C8B-B14F-4D97-AF65-F5344CB8AC3E}">
        <p14:creationId xmlns:p14="http://schemas.microsoft.com/office/powerpoint/2010/main" val="1412219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227904" cy="5032375"/>
              </a:xfrm>
            </p:spPr>
            <p:txBody>
              <a:bodyPr>
                <a:normAutofit lnSpcReduction="10000"/>
              </a:bodyPr>
              <a:lstStyle/>
              <a:p>
                <a:r>
                  <a:rPr lang="pt-BR" dirty="0" smtClean="0"/>
                  <a:t>Nós vamos assumir que a última camada da rede MLP (denotada como a </a:t>
                </a:r>
                <a14:m>
                  <m:oMath xmlns:m="http://schemas.openxmlformats.org/officeDocument/2006/math">
                    <m:r>
                      <a:rPr lang="pt-BR" i="1">
                        <a:latin typeface="Cambria Math" panose="02040503050406030204" pitchFamily="18" charset="0"/>
                      </a:rPr>
                      <m:t>𝑀</m:t>
                    </m:r>
                  </m:oMath>
                </a14:m>
                <a:r>
                  <a:rPr lang="pt-BR" dirty="0"/>
                  <a:t>-ésima camada) tenha uma quantidade genérica,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de </a:t>
                </a:r>
                <a:r>
                  <a:rPr lang="pt-BR" b="1" i="1" dirty="0"/>
                  <a:t>nós</a:t>
                </a:r>
                <a:r>
                  <a:rPr lang="pt-BR" dirty="0"/>
                  <a:t>.</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oMath>
                  </m:oMathPara>
                </a14:m>
                <a:endParaRPr lang="pt-BR" dirty="0" smtClean="0"/>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nary>
                      <m:r>
                        <a:rPr lang="pt-BR" b="0" i="1" smtClean="0">
                          <a:latin typeface="Cambria Math" panose="02040503050406030204" pitchFamily="18" charset="0"/>
                        </a:rPr>
                        <m:t>,</m:t>
                      </m:r>
                    </m:oMath>
                  </m:oMathPara>
                </a14:m>
                <a:endParaRPr lang="pt-BR" dirty="0"/>
              </a:p>
              <a:p>
                <a:pPr marL="0" indent="0">
                  <a:buNone/>
                </a:pPr>
                <a:r>
                  <a:rPr lang="pt-BR" dirty="0"/>
                  <a:t>o</a:t>
                </a:r>
                <a:r>
                  <a:rPr lang="pt-BR" dirty="0" smtClean="0"/>
                  <a:t>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oMath>
                </a14:m>
                <a:r>
                  <a:rPr lang="pt-BR" dirty="0" smtClean="0"/>
                  <a:t> é o número de exemplos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é o valor desejado da </a:t>
                </a:r>
                <a14:m>
                  <m:oMath xmlns:m="http://schemas.openxmlformats.org/officeDocument/2006/math">
                    <m:r>
                      <a:rPr lang="pt-BR" i="1">
                        <a:latin typeface="Cambria Math" panose="02040503050406030204" pitchFamily="18" charset="0"/>
                      </a:rPr>
                      <m:t>𝑗</m:t>
                    </m:r>
                  </m:oMath>
                </a14:m>
                <a:r>
                  <a:rPr lang="pt-BR" dirty="0" smtClean="0"/>
                  <a:t>-</a:t>
                </a:r>
                <a:r>
                  <a:rPr lang="pt-BR" dirty="0"/>
                  <a:t>ésima saída (rótulo) correspondente ao </a:t>
                </a:r>
                <a14:m>
                  <m:oMath xmlns:m="http://schemas.openxmlformats.org/officeDocument/2006/math">
                    <m:r>
                      <a:rPr lang="pt-BR" i="1">
                        <a:latin typeface="Cambria Math" panose="02040503050406030204" pitchFamily="18" charset="0"/>
                      </a:rPr>
                      <m:t>𝑛</m:t>
                    </m:r>
                  </m:oMath>
                </a14:m>
                <a:r>
                  <a:rPr lang="pt-BR" dirty="0"/>
                  <a:t>-ésimo exemplo de entrada.</a:t>
                </a:r>
              </a:p>
              <a:p>
                <a:r>
                  <a:rPr lang="pt-BR" dirty="0"/>
                  <a:t>Devemos derivar a </a:t>
                </a:r>
                <a:r>
                  <a:rPr lang="pt-BR" b="1" i="1" dirty="0"/>
                  <a:t>função custo </a:t>
                </a:r>
                <a:r>
                  <a:rPr lang="pt-BR" dirty="0"/>
                  <a:t>com respeito aos </a:t>
                </a:r>
                <a:r>
                  <a:rPr lang="pt-BR" b="1" i="1" dirty="0" smtClean="0"/>
                  <a:t>pesos</a:t>
                </a:r>
                <a:r>
                  <a:rPr lang="pt-BR" dirty="0" smtClean="0"/>
                  <a:t>.</a:t>
                </a:r>
              </a:p>
              <a:p>
                <a:r>
                  <a:rPr lang="pt-BR" dirty="0" smtClean="0"/>
                  <a:t>Entretanto, os </a:t>
                </a:r>
                <a:r>
                  <a:rPr lang="pt-BR" b="1" i="1" dirty="0" smtClean="0"/>
                  <a:t>pesos </a:t>
                </a:r>
                <a:r>
                  <a:rPr lang="pt-BR" b="1" i="1" dirty="0"/>
                  <a:t>não aparecem </a:t>
                </a:r>
                <a:r>
                  <a:rPr lang="pt-BR" b="1" i="1" dirty="0" smtClean="0"/>
                  <a:t>explícitamente</a:t>
                </a:r>
                <a:r>
                  <a:rPr lang="pt-BR" dirty="0" smtClean="0"/>
                  <a:t> </a:t>
                </a:r>
                <a:r>
                  <a:rPr lang="pt-BR" dirty="0"/>
                  <a:t>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227904" cy="5032375"/>
              </a:xfrm>
              <a:blipFill rotWithShape="0">
                <a:blip r:embed="rId2"/>
                <a:stretch>
                  <a:fillRect l="-1141" t="-2663" r="-1032"/>
                </a:stretch>
              </a:blipFill>
            </p:spPr>
            <p:txBody>
              <a:bodyPr/>
              <a:lstStyle/>
              <a:p>
                <a:r>
                  <a:rPr lang="pt-BR">
                    <a:noFill/>
                  </a:rPr>
                  <a:t> </a:t>
                </a:r>
              </a:p>
            </p:txBody>
          </p:sp>
        </mc:Fallback>
      </mc:AlternateContent>
    </p:spTree>
    <p:extLst>
      <p:ext uri="{BB962C8B-B14F-4D97-AF65-F5344CB8AC3E}">
        <p14:creationId xmlns:p14="http://schemas.microsoft.com/office/powerpoint/2010/main" val="128368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5032375"/>
              </a:xfrm>
            </p:spPr>
            <p:txBody>
              <a:bodyPr>
                <a:normAutofit lnSpcReduction="10000"/>
              </a:bodyPr>
              <a:lstStyle/>
              <a:p>
                <a:r>
                  <a:rPr lang="pt-BR" dirty="0"/>
                  <a:t>Para fazer com que a dependência dos pesos apareça de maneira clara na expressão acima, nós precisamos recorrer a aplicações sucessivas da </a:t>
                </a:r>
                <a:r>
                  <a:rPr lang="pt-BR" b="1" i="1" dirty="0"/>
                  <a:t>regra da cadeia</a:t>
                </a:r>
                <a:r>
                  <a:rPr lang="pt-BR" dirty="0"/>
                  <a:t>.</a:t>
                </a:r>
              </a:p>
              <a:p>
                <a:r>
                  <a:rPr lang="pt-BR" dirty="0"/>
                  <a:t>Usando a notação de </a:t>
                </a:r>
                <a:r>
                  <a:rPr lang="pt-BR" b="1" i="1" dirty="0"/>
                  <a:t>Leibniz</a:t>
                </a:r>
                <a:r>
                  <a:rPr lang="pt-BR" dirty="0"/>
                  <a:t>, essa regra nos mostra que: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oMath>
                </a14:m>
                <a:r>
                  <a:rPr lang="pt-BR" dirty="0"/>
                  <a:t>.</a:t>
                </a:r>
              </a:p>
              <a:p>
                <a:r>
                  <a:rPr lang="pt-BR" dirty="0"/>
                  <a:t>Por exemplo, considerem </a:t>
                </a:r>
                <a:r>
                  <a:rPr lang="pt-BR" dirty="0" smtClean="0"/>
                  <a:t>que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a:t>e </a:t>
                </a:r>
                <a:r>
                  <a:rPr lang="pt-BR" dirty="0" smtClean="0"/>
                  <a:t>que queremos </a:t>
                </a:r>
                <a:r>
                  <a:rPr lang="pt-BR" dirty="0"/>
                  <a:t>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oMath>
                </a14:m>
                <a:r>
                  <a:rPr lang="pt-BR" dirty="0"/>
                  <a:t>. </a:t>
                </a:r>
                <a:endParaRPr lang="pt-BR" dirty="0" smtClean="0"/>
              </a:p>
              <a:p>
                <a:r>
                  <a:rPr lang="pt-BR" dirty="0" smtClean="0"/>
                  <a:t>Nós </a:t>
                </a:r>
                <a:r>
                  <a:rPr lang="pt-BR" dirty="0"/>
                  <a:t>podemos fazer</a:t>
                </a:r>
                <a:r>
                  <a:rPr lang="pt-BR" dirty="0" smtClean="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a14:m>
                <a:r>
                  <a:rPr lang="pt-BR" dirty="0"/>
                  <a:t> e usar a </a:t>
                </a:r>
                <a:r>
                  <a:rPr lang="pt-BR" b="1" i="1" dirty="0"/>
                  <a:t>regra da cadeia</a:t>
                </a:r>
                <a:r>
                  <a:rPr lang="pt-BR" dirty="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sup>
                    </m:sSup>
                    <m:r>
                      <a:rPr lang="pt-BR" i="1">
                        <a:latin typeface="Cambria Math" panose="02040503050406030204" pitchFamily="18" charset="0"/>
                      </a:rPr>
                      <m:t>2</m:t>
                    </m:r>
                    <m:r>
                      <a:rPr lang="pt-BR" i="1">
                        <a:latin typeface="Cambria Math" panose="02040503050406030204" pitchFamily="18" charset="0"/>
                      </a:rPr>
                      <m:t>𝑥</m:t>
                    </m:r>
                    <m:r>
                      <a:rPr lang="pt-BR" i="1">
                        <a:latin typeface="Cambria Math" panose="02040503050406030204" pitchFamily="18" charset="0"/>
                      </a:rPr>
                      <m:t>=2</m:t>
                    </m:r>
                    <m:r>
                      <a:rPr lang="pt-BR" i="1">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5032375"/>
              </a:xfrm>
              <a:blipFill rotWithShape="0">
                <a:blip r:embed="rId2"/>
                <a:stretch>
                  <a:fillRect l="-993" t="-2663" r="-1490"/>
                </a:stretch>
              </a:blipFill>
            </p:spPr>
            <p:txBody>
              <a:bodyPr/>
              <a:lstStyle/>
              <a:p>
                <a:r>
                  <a:rPr lang="pt-BR">
                    <a:noFill/>
                  </a:rPr>
                  <a:t> </a:t>
                </a:r>
              </a:p>
            </p:txBody>
          </p:sp>
        </mc:Fallback>
      </mc:AlternateContent>
    </p:spTree>
    <p:extLst>
      <p:ext uri="{BB962C8B-B14F-4D97-AF65-F5344CB8AC3E}">
        <p14:creationId xmlns:p14="http://schemas.microsoft.com/office/powerpoint/2010/main" val="2069854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a:t>
            </a:r>
          </a:p>
        </p:txBody>
      </p:sp>
      <p:sp>
        <p:nvSpPr>
          <p:cNvPr id="3" name="Content Placeholder 2"/>
          <p:cNvSpPr>
            <a:spLocks noGrp="1"/>
          </p:cNvSpPr>
          <p:nvPr>
            <p:ph idx="1"/>
          </p:nvPr>
        </p:nvSpPr>
        <p:spPr>
          <a:xfrm>
            <a:off x="838199" y="1825624"/>
            <a:ext cx="11107057" cy="5032375"/>
          </a:xfrm>
        </p:spPr>
        <p:txBody>
          <a:bodyPr>
            <a:normAutofit lnSpcReduction="10000"/>
          </a:bodyPr>
          <a:lstStyle/>
          <a:p>
            <a:r>
              <a:rPr lang="pt-BR" dirty="0"/>
              <a:t>Agora voltamos à equação do MSE e vemos que </a:t>
            </a:r>
            <a:r>
              <a:rPr lang="pt-BR" b="1" i="1" dirty="0"/>
              <a:t>as saídas da última camada </a:t>
            </a:r>
            <a:r>
              <a:rPr lang="pt-BR" b="1" i="1" dirty="0" smtClean="0"/>
              <a:t>da rede aparecem </a:t>
            </a:r>
            <a:r>
              <a:rPr lang="pt-BR" b="1" i="1" dirty="0"/>
              <a:t>de maneira direta na equação</a:t>
            </a:r>
            <a:r>
              <a:rPr lang="pt-BR" dirty="0" smtClean="0"/>
              <a:t>.</a:t>
            </a:r>
            <a:endParaRPr lang="pt-BR" dirty="0"/>
          </a:p>
          <a:p>
            <a:r>
              <a:rPr lang="pt-BR" dirty="0"/>
              <a:t>Isso significa que é simples se obter as derivadas com respeito aos pesos da camada de saída.</a:t>
            </a:r>
          </a:p>
          <a:p>
            <a:r>
              <a:rPr lang="pt-BR" dirty="0"/>
              <a:t>Porém, quando precisamos avaliar as derivadas com respeito aos pesos das camadas anteriores, a situação fica mais complexa, pois não existe uma dependência direta.</a:t>
            </a:r>
          </a:p>
          <a:p>
            <a:r>
              <a:rPr lang="pt-BR" dirty="0"/>
              <a:t>Portanto surge a pergunta, como podemos atribuir a cada </a:t>
            </a:r>
            <a:r>
              <a:rPr lang="pt-BR" b="1" i="1" dirty="0"/>
              <a:t>nó</a:t>
            </a:r>
            <a:r>
              <a:rPr lang="pt-BR" dirty="0"/>
              <a:t> de uma camada anterior da rede sua devida influência na composição dos valores de saída e do erro?</a:t>
            </a:r>
          </a:p>
          <a:p>
            <a:pPr lvl="1">
              <a:buFont typeface="Wingdings" panose="05000000000000000000" pitchFamily="2" charset="2"/>
              <a:buChar char="§"/>
            </a:pPr>
            <a:r>
              <a:rPr lang="pt-BR" dirty="0"/>
              <a:t>Propaga-se o erro calculado na saída da rede neural para suas camadas anteriores até a </a:t>
            </a:r>
            <a:r>
              <a:rPr lang="pt-BR" dirty="0" smtClean="0"/>
              <a:t>primeira camada oculta usando-se </a:t>
            </a:r>
            <a:r>
              <a:rPr lang="pt-BR" dirty="0"/>
              <a:t>um algoritmo, baseado na regra da cadeia, conhecido como </a:t>
            </a:r>
            <a:r>
              <a:rPr lang="pt-BR" b="1" i="1" dirty="0" smtClean="0"/>
              <a:t>backpropagation </a:t>
            </a:r>
            <a:r>
              <a:rPr lang="pt-BR" dirty="0" smtClean="0"/>
              <a:t>ou </a:t>
            </a:r>
            <a:r>
              <a:rPr lang="pt-BR" b="1" i="1" dirty="0" smtClean="0"/>
              <a:t>retropropagação do erro</a:t>
            </a:r>
            <a:r>
              <a:rPr lang="pt-BR" dirty="0" smtClean="0"/>
              <a:t>.</a:t>
            </a:r>
            <a:endParaRPr lang="pt-BR" dirty="0"/>
          </a:p>
        </p:txBody>
      </p:sp>
      <mc:AlternateContent xmlns:mc="http://schemas.openxmlformats.org/markup-compatibility/2006" xmlns:a14="http://schemas.microsoft.com/office/drawing/2010/main">
        <mc:Choice Requires="a14">
          <p:sp>
            <p:nvSpPr>
              <p:cNvPr id="4" name="Rectangle 3"/>
              <p:cNvSpPr/>
              <p:nvPr/>
            </p:nvSpPr>
            <p:spPr>
              <a:xfrm>
                <a:off x="7218321" y="788133"/>
                <a:ext cx="4726935"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nary>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7218321" y="788133"/>
                <a:ext cx="4726935" cy="902555"/>
              </a:xfrm>
              <a:prstGeom prst="rect">
                <a:avLst/>
              </a:prstGeom>
              <a:blipFill rotWithShape="0">
                <a:blip r:embed="rId3"/>
                <a:stretch>
                  <a:fillRect/>
                </a:stretch>
              </a:blipFill>
            </p:spPr>
            <p:txBody>
              <a:bodyPr/>
              <a:lstStyle/>
              <a:p>
                <a:r>
                  <a:rPr lang="pt-BR">
                    <a:noFill/>
                  </a:rPr>
                  <a:t> </a:t>
                </a:r>
              </a:p>
            </p:txBody>
          </p:sp>
        </mc:Fallback>
      </mc:AlternateContent>
      <p:cxnSp>
        <p:nvCxnSpPr>
          <p:cNvPr id="6" name="Straight Arrow Connector 5"/>
          <p:cNvCxnSpPr/>
          <p:nvPr/>
        </p:nvCxnSpPr>
        <p:spPr>
          <a:xfrm flipV="1">
            <a:off x="9799983" y="1381540"/>
            <a:ext cx="1202634" cy="516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76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0188" cy="1325563"/>
          </a:xfrm>
        </p:spPr>
        <p:txBody>
          <a:bodyPr/>
          <a:lstStyle/>
          <a:p>
            <a:r>
              <a:rPr lang="pt-BR" dirty="0"/>
              <a:t>Retropropagação do </a:t>
            </a:r>
            <a:r>
              <a:rPr lang="pt-BR" dirty="0" smtClean="0"/>
              <a:t>Erro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4144" cy="5032376"/>
              </a:xfrm>
            </p:spPr>
            <p:txBody>
              <a:bodyPr>
                <a:normAutofit/>
              </a:bodyPr>
              <a:lstStyle/>
              <a:p>
                <a:r>
                  <a:rPr lang="pt-BR" dirty="0" smtClean="0"/>
                  <a:t>A </a:t>
                </a:r>
                <a:r>
                  <a:rPr lang="pt-BR" dirty="0"/>
                  <a:t>seguir, </a:t>
                </a:r>
                <a:r>
                  <a:rPr lang="pt-BR" dirty="0" smtClean="0"/>
                  <a:t>veremos </a:t>
                </a:r>
                <a:r>
                  <a:rPr lang="pt-BR" dirty="0"/>
                  <a:t>de maneira mais sistemática como a </a:t>
                </a:r>
                <a:r>
                  <a:rPr lang="pt-BR" b="1" i="1" dirty="0"/>
                  <a:t>retropropagação do erro</a:t>
                </a:r>
                <a:r>
                  <a:rPr lang="pt-BR" dirty="0"/>
                  <a:t> é realizada.</a:t>
                </a:r>
              </a:p>
              <a:p>
                <a:r>
                  <a:rPr lang="pt-BR" dirty="0"/>
                  <a:t>Inicialmente, nós devemos observar um fato fundamental. O cálculo </a:t>
                </a:r>
                <a:r>
                  <a:rPr lang="pt-BR" dirty="0" smtClean="0"/>
                  <a:t>da </a:t>
                </a:r>
                <a:r>
                  <a:rPr lang="pt-BR" dirty="0"/>
                  <a:t>derivada do MSE com respeito a um peso qualquer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smtClean="0"/>
                  <a:t>.</a:t>
                </a:r>
              </a:p>
              <a:p>
                <a:pPr lvl="1">
                  <a:buFont typeface="Wingdings" panose="05000000000000000000" pitchFamily="2" charset="2"/>
                  <a:buChar char="§"/>
                </a:pPr>
                <a:r>
                  <a:rPr lang="pt-BR" b="1" dirty="0"/>
                  <a:t>OBS.1</a:t>
                </a:r>
                <a:r>
                  <a:rPr lang="pt-BR" dirty="0"/>
                  <a:t>: Operação da derivada parcial é distributiva.</a:t>
                </a:r>
              </a:p>
              <a:p>
                <a:pPr lvl="1">
                  <a:buFont typeface="Wingdings" panose="05000000000000000000" pitchFamily="2" charset="2"/>
                  <a:buChar char="§"/>
                </a:pPr>
                <a:r>
                  <a:rPr lang="pt-BR" b="1" dirty="0"/>
                  <a:t>OBS.2</a:t>
                </a:r>
                <a:r>
                  <a:rPr lang="pt-BR" dirty="0"/>
                  <a:t>: A divisão pelo número de amostras </a:t>
                </a:r>
                <a:r>
                  <a:rPr lang="pt-BR" dirty="0" smtClean="0"/>
                  <a:t>é omitida </a:t>
                </a:r>
                <a:r>
                  <a:rPr lang="pt-BR" dirty="0"/>
                  <a:t>pois </a:t>
                </a:r>
                <a:r>
                  <a:rPr lang="pt-BR" dirty="0" smtClean="0"/>
                  <a:t>não </a:t>
                </a:r>
                <a:r>
                  <a:rPr lang="pt-BR" dirty="0"/>
                  <a:t>afeta a otimização</a:t>
                </a:r>
                <a:r>
                  <a:rPr lang="pt-BR" dirty="0" smtClean="0"/>
                  <a:t>.</a:t>
                </a:r>
                <a:endParaRPr lang="pt-BR" dirty="0"/>
              </a:p>
              <a:p>
                <a:r>
                  <a:rPr lang="pt-BR" dirty="0"/>
                  <a:t>A equação acima mostra que é necessário </a:t>
                </a:r>
                <a:r>
                  <a:rPr lang="pt-BR" dirty="0" smtClean="0"/>
                  <a:t>se calcular o </a:t>
                </a:r>
                <a:r>
                  <a:rPr lang="pt-BR" dirty="0"/>
                  <a:t>gradiente apenas para o</a:t>
                </a:r>
                <a:r>
                  <a:rPr lang="pt-BR" dirty="0" smtClean="0"/>
                  <a:t> </a:t>
                </a:r>
                <a14:m>
                  <m:oMath xmlns:m="http://schemas.openxmlformats.org/officeDocument/2006/math">
                    <m:r>
                      <m:rPr>
                        <m:brk m:alnAt="23"/>
                      </m:rPr>
                      <a:rPr lang="pt-BR" i="1">
                        <a:latin typeface="Cambria Math" panose="02040503050406030204" pitchFamily="18" charset="0"/>
                      </a:rPr>
                      <m:t>𝑛</m:t>
                    </m:r>
                  </m:oMath>
                </a14:m>
                <a:r>
                  <a:rPr lang="pt-BR" dirty="0"/>
                  <a:t>-</a:t>
                </a:r>
                <a:r>
                  <a:rPr lang="pt-BR" dirty="0" smtClean="0"/>
                  <a:t>ésimo exemplo, </a:t>
                </a:r>
                <a:r>
                  <a:rPr lang="pt-BR" dirty="0"/>
                  <a:t>pois o gradiente médio será uma média de </a:t>
                </a:r>
                <a:r>
                  <a:rPr lang="pt-BR" b="1" i="1" dirty="0"/>
                  <a:t>gradientes particulares</a:t>
                </a:r>
                <a:r>
                  <a:rPr lang="pt-BR" dirty="0"/>
                  <a:t> (ou </a:t>
                </a:r>
                <a:r>
                  <a:rPr lang="pt-BR" b="1" i="1" dirty="0"/>
                  <a:t>locais</a:t>
                </a:r>
                <a:r>
                  <a:rPr lang="pt-BR" dirty="0"/>
                  <a:t>) associados a cada </a:t>
                </a:r>
                <a:r>
                  <a:rPr lang="pt-BR" dirty="0" smtClean="0"/>
                  <a:t>exemplo.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4144" cy="5032376"/>
              </a:xfrm>
              <a:blipFill rotWithShape="0">
                <a:blip r:embed="rId3"/>
                <a:stretch>
                  <a:fillRect l="-925" t="-1937"/>
                </a:stretch>
              </a:blipFill>
            </p:spPr>
            <p:txBody>
              <a:bodyPr/>
              <a:lstStyle/>
              <a:p>
                <a:r>
                  <a:rPr lang="pt-BR">
                    <a:noFill/>
                  </a:rPr>
                  <a:t> </a:t>
                </a:r>
              </a:p>
            </p:txBody>
          </p:sp>
        </mc:Fallback>
      </mc:AlternateContent>
    </p:spTree>
    <p:extLst>
      <p:ext uri="{BB962C8B-B14F-4D97-AF65-F5344CB8AC3E}">
        <p14:creationId xmlns:p14="http://schemas.microsoft.com/office/powerpoint/2010/main" val="336868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78817" cy="5032375"/>
              </a:xfrm>
            </p:spPr>
            <p:txBody>
              <a:bodyPr>
                <a:normAutofit fontScale="77500" lnSpcReduction="20000"/>
              </a:bodyPr>
              <a:lstStyle/>
              <a:p>
                <a:r>
                  <a:rPr lang="pt-BR" dirty="0"/>
                  <a:t>Considerando novamente 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(i.e., um elemento genérico do gradiente) e usando a </a:t>
                </a:r>
                <a:r>
                  <a:rPr lang="pt-BR" b="1" i="1" dirty="0"/>
                  <a:t>regra da cadeia</a:t>
                </a:r>
                <a:r>
                  <a:rPr lang="pt-BR" dirty="0"/>
                  <a:t>, podemos reescrevê-la como: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a:latin typeface="Cambria Math" panose="02040503050406030204" pitchFamily="18" charset="0"/>
                        </a:rPr>
                        <m:t>.</m:t>
                      </m:r>
                    </m:oMath>
                  </m:oMathPara>
                </a14:m>
                <a:endParaRPr lang="pt-BR" dirty="0"/>
              </a:p>
              <a:p>
                <a:r>
                  <a:rPr lang="pt-BR" dirty="0"/>
                  <a:t>A primeira derivada após a igualdade é a derivada da </a:t>
                </a:r>
                <a:r>
                  <a:rPr lang="pt-BR" b="1" i="1" dirty="0"/>
                  <a:t>função de custo</a:t>
                </a:r>
                <a:r>
                  <a:rPr lang="pt-BR" dirty="0"/>
                  <a:t> com respeito à </a:t>
                </a:r>
                <a:r>
                  <a:rPr lang="pt-BR" b="1" i="1" dirty="0"/>
                  <a:t>ativação</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a:t>
                </a:r>
              </a:p>
              <a:p>
                <a:r>
                  <a:rPr lang="pt-BR" dirty="0"/>
                  <a:t>Essa grandeza será chamada de </a:t>
                </a:r>
                <a:r>
                  <a:rPr lang="pt-BR" b="1" i="1" dirty="0"/>
                  <a:t>sensibilidade</a:t>
                </a:r>
                <a:r>
                  <a:rPr lang="pt-BR" dirty="0"/>
                  <a:t> e é denotada pela letra grega </a:t>
                </a:r>
                <a14:m>
                  <m:oMath xmlns:m="http://schemas.openxmlformats.org/officeDocument/2006/math">
                    <m:r>
                      <a:rPr lang="pt-BR" i="1">
                        <a:latin typeface="Cambria Math" panose="02040503050406030204" pitchFamily="18" charset="0"/>
                        <a:ea typeface="Cambria Math" panose="02040503050406030204" pitchFamily="18" charset="0"/>
                      </a:rPr>
                      <m:t>𝛿</m:t>
                    </m:r>
                  </m:oMath>
                </a14:m>
                <a:r>
                  <a:rPr lang="pt-BR" dirty="0"/>
                  <a:t>. Desta forma:</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a:latin typeface="Cambria Math" panose="02040503050406030204" pitchFamily="18" charset="0"/>
                        </a:rPr>
                        <m:t>.</m:t>
                      </m:r>
                    </m:oMath>
                  </m:oMathPara>
                </a14:m>
                <a:endParaRPr lang="pt-BR" dirty="0"/>
              </a:p>
              <a:p>
                <a:r>
                  <a:rPr lang="pt-BR" dirty="0"/>
                  <a:t>O termo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é único para cada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a:t>
                </a:r>
              </a:p>
              <a:p>
                <a:r>
                  <a:rPr lang="pt-BR" dirty="0"/>
                  <a:t>O outro termo, por sua vez, varia ao longo das entradas do </a:t>
                </a:r>
                <a:r>
                  <a:rPr lang="pt-BR" b="1" i="1" dirty="0"/>
                  <a:t>nó</a:t>
                </a:r>
                <a:r>
                  <a:rPr lang="pt-BR" dirty="0"/>
                  <a:t> em questão. Como adotamos o modelo do </a:t>
                </a:r>
                <a:r>
                  <a:rPr lang="pt-BR" b="1" i="1" dirty="0"/>
                  <a:t>tipo perceptron</a:t>
                </a:r>
                <a:r>
                  <a:rPr lang="pt-BR" dirty="0"/>
                  <a:t>, a ativação,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é uma </a:t>
                </a:r>
                <a:r>
                  <a:rPr lang="pt-BR" b="1" i="1" dirty="0"/>
                  <a:t>combinação linear</a:t>
                </a:r>
                <a:r>
                  <a:rPr lang="pt-BR" dirty="0"/>
                  <a:t> das entradas:</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𝑗</m:t>
                          </m:r>
                          <m:r>
                            <a:rPr lang="pt-BR" i="1">
                              <a:latin typeface="Cambria Math" panose="02040503050406030204" pitchFamily="18" charset="0"/>
                            </a:rPr>
                            <m:t> ∈ </m:t>
                          </m:r>
                          <m:r>
                            <m:rPr>
                              <m:sty m:val="p"/>
                              <m:brk m:alnAt="9"/>
                            </m:rPr>
                            <a:rPr lang="pt-BR">
                              <a:latin typeface="Cambria Math" panose="02040503050406030204" pitchFamily="18" charset="0"/>
                              <a:ea typeface="Cambria Math" panose="02040503050406030204" pitchFamily="18" charset="0"/>
                            </a:rPr>
                            <m:t>e</m:t>
                          </m:r>
                          <m:r>
                            <m:rPr>
                              <m:sty m:val="p"/>
                            </m:rPr>
                            <a:rPr lang="pt-BR">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i="1">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78817" cy="5032375"/>
              </a:xfrm>
              <a:blipFill rotWithShape="0">
                <a:blip r:embed="rId3"/>
                <a:stretch>
                  <a:fillRect l="-605" t="-1574" r="-660"/>
                </a:stretch>
              </a:blipFill>
            </p:spPr>
            <p:txBody>
              <a:bodyPr/>
              <a:lstStyle/>
              <a:p>
                <a:r>
                  <a:rPr lang="pt-BR">
                    <a:noFill/>
                  </a:rPr>
                  <a:t> </a:t>
                </a:r>
              </a:p>
            </p:txBody>
          </p:sp>
        </mc:Fallback>
      </mc:AlternateContent>
    </p:spTree>
    <p:extLst>
      <p:ext uri="{BB962C8B-B14F-4D97-AF65-F5344CB8AC3E}">
        <p14:creationId xmlns:p14="http://schemas.microsoft.com/office/powerpoint/2010/main" val="1619231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13979"/>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8972"/>
                <a:ext cx="11191876" cy="5409028"/>
              </a:xfrm>
            </p:spPr>
            <p:txBody>
              <a:bodyPr>
                <a:normAutofit fontScale="77500" lnSpcReduction="20000"/>
              </a:bodyPr>
              <a:lstStyle/>
              <a:p>
                <a:r>
                  <a:rPr lang="pt-BR" dirty="0" smtClean="0"/>
                  <a:t>Assim</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r>
                        <a:rPr lang="pt-BR" b="0" i="0" smtClean="0">
                          <a:latin typeface="Cambria Math" panose="02040503050406030204" pitchFamily="18" charset="0"/>
                        </a:rPr>
                        <m:t>.</m:t>
                      </m:r>
                    </m:oMath>
                  </m:oMathPara>
                </a14:m>
                <a:endParaRPr lang="pt-BR" dirty="0"/>
              </a:p>
              <a:p>
                <a:r>
                  <a:rPr lang="pt-BR" dirty="0"/>
                  <a:t>Caso a derivada seja em relação ao termo de </a:t>
                </a:r>
                <a:r>
                  <a:rPr lang="pt-BR" b="1" i="1" dirty="0"/>
                  <a:t>bias</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teremos o seguinte resultado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r>
                        <a:rPr lang="pt-BR" b="0" i="0" smtClean="0">
                          <a:latin typeface="Cambria Math" panose="02040503050406030204" pitchFamily="18" charset="0"/>
                        </a:rPr>
                        <m:t>.</m:t>
                      </m:r>
                    </m:oMath>
                  </m:oMathPara>
                </a14:m>
                <a:endParaRPr lang="pt-BR" dirty="0"/>
              </a:p>
              <a:p>
                <a:r>
                  <a:rPr lang="pt-BR" dirty="0"/>
                  <a:t>Desta forma, vemos que </a:t>
                </a:r>
                <a:r>
                  <a:rPr lang="pt-BR" b="1" i="1" dirty="0"/>
                  <a:t>todas as derivadas da função de custo com respeito aos pesos </a:t>
                </a:r>
                <a:r>
                  <a:rPr lang="pt-BR" b="1" i="1" dirty="0" smtClean="0"/>
                  <a:t>(sinápticos/bias) são </a:t>
                </a:r>
                <a:r>
                  <a:rPr lang="pt-BR" b="1" i="1" dirty="0"/>
                  <a:t>produtos de um valor 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a:t>, por uma entrada (ou, no caso </a:t>
                </a:r>
                <a:r>
                  <a:rPr lang="pt-BR" b="1" i="1" dirty="0" smtClean="0"/>
                  <a:t>dos </a:t>
                </a:r>
                <a:r>
                  <a:rPr lang="pt-BR" b="1" i="1" dirty="0"/>
                  <a:t>termos de bias, pela unidade)</a:t>
                </a:r>
                <a:r>
                  <a:rPr lang="pt-BR" dirty="0"/>
                  <a:t>.</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r>
                        <a:rPr lang="pt-BR" b="0" i="0" smtClean="0">
                          <a:latin typeface="Cambria Math" panose="02040503050406030204" pitchFamily="18" charset="0"/>
                        </a:rPr>
                        <m:t>,</m:t>
                      </m:r>
                    </m:oMath>
                  </m:oMathPara>
                </a14:m>
                <a:endParaRPr lang="pt-BR" dirty="0"/>
              </a:p>
              <a:p>
                <a:pPr marL="0" indent="0">
                  <a:buNone/>
                </a:pPr>
                <a:r>
                  <a:rPr lang="pt-BR" dirty="0"/>
                  <a:t>o</a:t>
                </a:r>
                <a:r>
                  <a:rPr lang="pt-BR" dirty="0" smtClean="0"/>
                  <a:t>u, para o peso de bias,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endParaRPr lang="pt-BR"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oMath>
                  </m:oMathPara>
                </a14:m>
                <a:endParaRPr lang="pt-BR" dirty="0"/>
              </a:p>
              <a:p>
                <a:r>
                  <a:rPr lang="pt-BR" dirty="0"/>
                  <a:t>São os valores de </a:t>
                </a:r>
                <a:r>
                  <a:rPr lang="pt-BR" b="1" i="1" dirty="0" smtClean="0"/>
                  <a:t>sensibilidade</a:t>
                </a:r>
                <a:r>
                  <a:rPr lang="pt-BR" i="1" dirty="0" smtClean="0"/>
                  <a:t>,</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que trazem mais dificuldades em seu cálculo, pois a 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é trivial (ela é apenas o valor de uma </a:t>
                </a:r>
                <a:r>
                  <a:rPr lang="pt-BR" dirty="0" smtClean="0"/>
                  <a:t>entrada daquele nó). </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8972"/>
                <a:ext cx="11191876" cy="5409028"/>
              </a:xfrm>
              <a:blipFill rotWithShape="0">
                <a:blip r:embed="rId3"/>
                <a:stretch>
                  <a:fillRect l="-654" t="-2368" b="-113"/>
                </a:stretch>
              </a:blipFill>
            </p:spPr>
            <p:txBody>
              <a:bodyPr/>
              <a:lstStyle/>
              <a:p>
                <a:r>
                  <a:rPr lang="pt-BR">
                    <a:noFill/>
                  </a:rPr>
                  <a:t> </a:t>
                </a:r>
              </a:p>
            </p:txBody>
          </p:sp>
        </mc:Fallback>
      </mc:AlternateContent>
      <p:sp>
        <p:nvSpPr>
          <p:cNvPr id="4" name="TextBox 3"/>
          <p:cNvSpPr txBox="1"/>
          <p:nvPr/>
        </p:nvSpPr>
        <p:spPr>
          <a:xfrm>
            <a:off x="7808687" y="1091428"/>
            <a:ext cx="798285" cy="738664"/>
          </a:xfrm>
          <a:prstGeom prst="rect">
            <a:avLst/>
          </a:prstGeom>
          <a:noFill/>
        </p:spPr>
        <p:txBody>
          <a:bodyPr wrap="square" rtlCol="0">
            <a:spAutoFit/>
          </a:bodyPr>
          <a:lstStyle/>
          <a:p>
            <a:pPr algn="ctr"/>
            <a:r>
              <a:rPr lang="pt-BR" sz="1400" dirty="0" smtClean="0"/>
              <a:t>Saída da camada anterior.</a:t>
            </a:r>
            <a:endParaRPr lang="pt-BR" sz="1400" dirty="0"/>
          </a:p>
        </p:txBody>
      </p:sp>
      <p:cxnSp>
        <p:nvCxnSpPr>
          <p:cNvPr id="6" name="Straight Arrow Connector 5"/>
          <p:cNvCxnSpPr>
            <a:stCxn id="4" idx="1"/>
          </p:cNvCxnSpPr>
          <p:nvPr/>
        </p:nvCxnSpPr>
        <p:spPr>
          <a:xfrm flipH="1">
            <a:off x="7053943" y="1460760"/>
            <a:ext cx="754744" cy="339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048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07058" cy="5032375"/>
              </a:xfrm>
            </p:spPr>
            <p:txBody>
              <a:bodyPr>
                <a:normAutofit lnSpcReduction="10000"/>
              </a:bodyPr>
              <a:lstStyle/>
              <a:p>
                <a:r>
                  <a:rPr lang="pt-BR" dirty="0"/>
                  <a:t>Portanto, a estratégia de otimização adotada </a:t>
                </a:r>
                <a:r>
                  <a:rPr lang="pt-BR" dirty="0" smtClean="0"/>
                  <a:t>para atualização dos pesos (sinápticos/bias) da rede neural é </a:t>
                </a:r>
                <a:r>
                  <a:rPr lang="pt-BR" dirty="0"/>
                  <a:t>a seguinte: </a:t>
                </a:r>
                <a:endParaRPr lang="pt-BR" dirty="0" smtClean="0"/>
              </a:p>
              <a:p>
                <a:pPr marL="914400" lvl="1" indent="-457200">
                  <a:buFont typeface="+mj-lt"/>
                  <a:buAutoNum type="arabicPeriod"/>
                </a:pPr>
                <a:r>
                  <a:rPr lang="pt-BR" dirty="0"/>
                  <a:t>C</a:t>
                </a:r>
                <a:r>
                  <a:rPr lang="pt-BR" dirty="0" smtClean="0"/>
                  <a:t>omeça-se </a:t>
                </a:r>
                <a:r>
                  <a:rPr lang="pt-BR" dirty="0"/>
                  <a:t>pela </a:t>
                </a:r>
                <a:r>
                  <a:rPr lang="pt-BR" dirty="0" smtClean="0"/>
                  <a:t>saída, onde </a:t>
                </a:r>
                <a:r>
                  <a:rPr lang="pt-BR" dirty="0"/>
                  <a:t>o erro é </a:t>
                </a:r>
                <a:r>
                  <a:rPr lang="pt-BR" dirty="0" smtClean="0"/>
                  <a:t>calculado.</a:t>
                </a:r>
              </a:p>
              <a:p>
                <a:pPr marL="914400" lvl="1" indent="-457200">
                  <a:buFont typeface="+mj-lt"/>
                  <a:buAutoNum type="arabicPeriod"/>
                </a:pPr>
                <a:r>
                  <a:rPr lang="pt-BR" dirty="0"/>
                  <a:t>E</a:t>
                </a:r>
                <a:r>
                  <a:rPr lang="pt-BR" dirty="0" smtClean="0"/>
                  <a:t>ncontra-se </a:t>
                </a:r>
                <a:r>
                  <a:rPr lang="pt-BR" dirty="0"/>
                  <a:t>uma </a:t>
                </a:r>
                <a:r>
                  <a:rPr lang="pt-BR" b="1" i="1" dirty="0"/>
                  <a:t>regra recursiva </a:t>
                </a:r>
                <a:r>
                  <a:rPr lang="pt-BR" dirty="0"/>
                  <a:t>que gere os valores de </a:t>
                </a:r>
                <a:r>
                  <a:rPr lang="pt-BR" b="1" i="1" dirty="0" smtClean="0"/>
                  <a:t>sensibilidade </a:t>
                </a:r>
                <a:r>
                  <a:rPr lang="pt-BR" dirty="0" smtClean="0"/>
                  <a:t>para </a:t>
                </a:r>
                <a:r>
                  <a:rPr lang="pt-BR" dirty="0"/>
                  <a:t>os </a:t>
                </a:r>
                <a:r>
                  <a:rPr lang="pt-BR" b="1" i="1" dirty="0"/>
                  <a:t>nós</a:t>
                </a:r>
                <a:r>
                  <a:rPr lang="pt-BR" dirty="0"/>
                  <a:t> das camadas anteriores até a primeira camada </a:t>
                </a:r>
                <a:r>
                  <a:rPr lang="pt-BR" dirty="0" smtClean="0"/>
                  <a:t>oculta. </a:t>
                </a:r>
                <a:endParaRPr lang="pt-BR" dirty="0"/>
              </a:p>
              <a:p>
                <a:r>
                  <a:rPr lang="pt-BR" dirty="0" smtClean="0"/>
                  <a:t>Esse </a:t>
                </a:r>
                <a:r>
                  <a:rPr lang="pt-BR" dirty="0"/>
                  <a:t>processo é chamado de </a:t>
                </a:r>
                <a:r>
                  <a:rPr lang="pt-BR" b="1" i="1" dirty="0"/>
                  <a:t>retropropagação do </a:t>
                </a:r>
                <a:r>
                  <a:rPr lang="pt-BR" b="1" i="1" dirty="0" smtClean="0"/>
                  <a:t>erro </a:t>
                </a:r>
                <a:r>
                  <a:rPr lang="pt-BR" dirty="0" smtClean="0"/>
                  <a:t>ou</a:t>
                </a:r>
                <a:r>
                  <a:rPr lang="pt-BR" b="1" i="1" dirty="0" smtClean="0"/>
                  <a:t> backpropagation</a:t>
                </a:r>
                <a:r>
                  <a:rPr lang="pt-BR" dirty="0" smtClean="0"/>
                  <a:t>.</a:t>
                </a:r>
              </a:p>
              <a:p>
                <a:r>
                  <a:rPr lang="pt-BR" dirty="0"/>
                  <a:t>Para facilitar a </a:t>
                </a:r>
                <a:r>
                  <a:rPr lang="pt-BR" b="1" i="1" dirty="0"/>
                  <a:t>retropropagação do erro</a:t>
                </a:r>
                <a:r>
                  <a:rPr lang="pt-BR" dirty="0"/>
                  <a:t>, nós vamos inicialmente agrupar </a:t>
                </a:r>
                <a:r>
                  <a:rPr lang="pt-BR" dirty="0" smtClean="0"/>
                  <a:t>todas as </a:t>
                </a:r>
                <a:r>
                  <a:rPr lang="pt-BR" b="1" i="1" dirty="0" smtClean="0"/>
                  <a:t>sensibilidades</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a:t>
                </a:r>
                <a:r>
                  <a:rPr lang="pt-BR" dirty="0"/>
                  <a:t>de uma camada em um vetor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oMath>
                </a14:m>
                <a:r>
                  <a:rPr lang="pt-BR" dirty="0" smtClean="0"/>
                  <a:t>.</a:t>
                </a:r>
              </a:p>
              <a:p>
                <a:r>
                  <a:rPr lang="pt-BR" dirty="0"/>
                  <a:t>Em seguida, vamos encontrar uma 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i="1">
                            <a:latin typeface="Cambria Math" panose="02040503050406030204" pitchFamily="18" charset="0"/>
                          </a:rPr>
                          <m:t>−1</m:t>
                        </m:r>
                      </m:sup>
                    </m:sSup>
                  </m:oMath>
                </a14:m>
                <a:r>
                  <a:rPr lang="pt-BR" dirty="0" smtClean="0"/>
                  <a:t>.</a:t>
                </a:r>
              </a:p>
              <a:p>
                <a:r>
                  <a:rPr lang="pt-BR" dirty="0" smtClean="0">
                    <a:solidFill>
                      <a:schemeClr val="tx1"/>
                    </a:solidFill>
                  </a:rPr>
                  <a:t>Ou seja, a partir da </a:t>
                </a:r>
                <a:r>
                  <a:rPr lang="pt-BR" b="1" i="1" dirty="0" smtClean="0">
                    <a:solidFill>
                      <a:schemeClr val="tx1"/>
                    </a:solidFill>
                  </a:rPr>
                  <a:t>sensibilidade</a:t>
                </a:r>
                <a:r>
                  <a:rPr lang="pt-BR" dirty="0" smtClean="0">
                    <a:solidFill>
                      <a:schemeClr val="tx1"/>
                    </a:solidFill>
                  </a:rPr>
                  <a:t> da camada </a:t>
                </a:r>
                <a14:m>
                  <m:oMath xmlns:m="http://schemas.openxmlformats.org/officeDocument/2006/math">
                    <m:r>
                      <a:rPr lang="pt-BR" i="1">
                        <a:solidFill>
                          <a:schemeClr val="tx1"/>
                        </a:solidFill>
                        <a:latin typeface="Cambria Math" panose="02040503050406030204" pitchFamily="18" charset="0"/>
                      </a:rPr>
                      <m:t>𝑚</m:t>
                    </m:r>
                  </m:oMath>
                </a14:m>
                <a:r>
                  <a:rPr lang="pt-BR" dirty="0" smtClean="0">
                    <a:solidFill>
                      <a:schemeClr val="tx1"/>
                    </a:solidFill>
                  </a:rPr>
                  <a:t>, iremos encontrar a </a:t>
                </a:r>
                <a:r>
                  <a:rPr lang="pt-BR" b="1" i="1" dirty="0" smtClean="0">
                    <a:solidFill>
                      <a:schemeClr val="tx1"/>
                    </a:solidFill>
                  </a:rPr>
                  <a:t>sensibilidade</a:t>
                </a:r>
                <a:r>
                  <a:rPr lang="pt-BR" dirty="0" smtClean="0">
                    <a:solidFill>
                      <a:schemeClr val="tx1"/>
                    </a:solidFill>
                  </a:rPr>
                  <a:t> da camada anterior, </a:t>
                </a:r>
                <a14:m>
                  <m:oMath xmlns:m="http://schemas.openxmlformats.org/officeDocument/2006/math">
                    <m:r>
                      <a:rPr lang="pt-BR" i="1">
                        <a:solidFill>
                          <a:schemeClr val="tx1"/>
                        </a:solidFill>
                        <a:latin typeface="Cambria Math" panose="02040503050406030204" pitchFamily="18" charset="0"/>
                      </a:rPr>
                      <m:t>𝑚</m:t>
                    </m:r>
                    <m:r>
                      <a:rPr lang="pt-BR" i="1">
                        <a:solidFill>
                          <a:schemeClr val="tx1"/>
                        </a:solidFill>
                        <a:latin typeface="Cambria Math" panose="02040503050406030204" pitchFamily="18" charset="0"/>
                      </a:rPr>
                      <m:t>−1</m:t>
                    </m:r>
                  </m:oMath>
                </a14:m>
                <a:r>
                  <a:rPr lang="pt-BR" dirty="0" smtClean="0">
                    <a:solidFill>
                      <a:schemeClr val="tx1"/>
                    </a:solidFill>
                  </a:rPr>
                  <a:t>.</a:t>
                </a:r>
                <a:endParaRPr lang="pt-BR" dirty="0">
                  <a:solidFill>
                    <a:schemeClr val="tx1"/>
                  </a:solidFill>
                </a:endParaRPr>
              </a:p>
              <a:p>
                <a:endParaRPr lang="pt-BR" dirty="0" smtClean="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07058" cy="5032375"/>
              </a:xfrm>
              <a:blipFill rotWithShape="0">
                <a:blip r:embed="rId2"/>
                <a:stretch>
                  <a:fillRect l="-988" t="-2663" r="-823"/>
                </a:stretch>
              </a:blipFill>
            </p:spPr>
            <p:txBody>
              <a:bodyPr/>
              <a:lstStyle/>
              <a:p>
                <a:r>
                  <a:rPr lang="pt-BR">
                    <a:noFill/>
                  </a:rPr>
                  <a:t> </a:t>
                </a:r>
              </a:p>
            </p:txBody>
          </p:sp>
        </mc:Fallback>
      </mc:AlternateContent>
    </p:spTree>
    <p:extLst>
      <p:ext uri="{BB962C8B-B14F-4D97-AF65-F5344CB8AC3E}">
        <p14:creationId xmlns:p14="http://schemas.microsoft.com/office/powerpoint/2010/main" val="3265348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5032375"/>
              </a:xfrm>
            </p:spPr>
            <p:txBody>
              <a:bodyPr>
                <a:normAutofit fontScale="92500" lnSpcReduction="10000"/>
              </a:bodyPr>
              <a:lstStyle/>
              <a:p>
                <a:r>
                  <a:rPr lang="pt-BR" dirty="0" smtClean="0"/>
                  <a:t>Em resumo, o processo de </a:t>
                </a:r>
                <a:r>
                  <a:rPr lang="pt-BR" b="1" i="1" dirty="0" smtClean="0"/>
                  <a:t>retropropagação </a:t>
                </a:r>
                <a:r>
                  <a:rPr lang="pt-BR" b="1" i="1" dirty="0"/>
                  <a:t>do </a:t>
                </a:r>
                <a:r>
                  <a:rPr lang="pt-BR" b="1" i="1" dirty="0" smtClean="0"/>
                  <a:t>erro</a:t>
                </a:r>
                <a:r>
                  <a:rPr lang="pt-BR" dirty="0" smtClean="0"/>
                  <a:t> é iniciado calculando-se o </a:t>
                </a:r>
                <a:r>
                  <a:rPr lang="pt-BR" b="1" i="1" dirty="0" smtClean="0"/>
                  <a:t>vetor </a:t>
                </a:r>
                <a:r>
                  <a:rPr lang="pt-BR" b="1" i="1" dirty="0"/>
                  <a:t>de </a:t>
                </a:r>
                <a:r>
                  <a:rPr lang="pt-BR" b="1" i="1" dirty="0" smtClean="0"/>
                  <a:t>sensibilidades </a:t>
                </a:r>
                <a:r>
                  <a:rPr lang="pt-BR" dirty="0"/>
                  <a:t>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e, de maneira </a:t>
                </a:r>
                <a:r>
                  <a:rPr lang="pt-BR" b="1" i="1" dirty="0"/>
                  <a:t>recursiva</a:t>
                </a:r>
                <a:r>
                  <a:rPr lang="pt-BR" dirty="0"/>
                  <a:t>, </a:t>
                </a:r>
                <a:r>
                  <a:rPr lang="pt-BR" dirty="0" smtClean="0"/>
                  <a:t>obtém </a:t>
                </a:r>
                <a:r>
                  <a:rPr lang="pt-BR" dirty="0"/>
                  <a:t>os </a:t>
                </a:r>
                <a:r>
                  <a:rPr lang="pt-BR" b="1" i="1" dirty="0"/>
                  <a:t>vetores de </a:t>
                </a:r>
                <a:r>
                  <a:rPr lang="pt-BR" b="1" i="1" dirty="0" smtClean="0"/>
                  <a:t>sensibilidades </a:t>
                </a:r>
                <a:r>
                  <a:rPr lang="pt-BR" dirty="0" smtClean="0"/>
                  <a:t>de </a:t>
                </a:r>
                <a:r>
                  <a:rPr lang="pt-BR" dirty="0"/>
                  <a:t>todas as </a:t>
                </a:r>
                <a:r>
                  <a:rPr lang="pt-BR" dirty="0" smtClean="0"/>
                  <a:t>camadas anteriores.</a:t>
                </a:r>
              </a:p>
              <a:p>
                <a:r>
                  <a:rPr lang="pt-BR" dirty="0" smtClean="0"/>
                  <a:t>Para </a:t>
                </a:r>
                <a:r>
                  <a:rPr lang="pt-BR" dirty="0"/>
                  <a:t>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a:t>
                </a:r>
                <a:r>
                  <a:rPr lang="pt-BR" dirty="0" smtClean="0"/>
                  <a:t>(vetor de sensibilidades da camada de saída) consideramos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saídas </a:t>
                </a:r>
                <a:r>
                  <a:rPr lang="pt-BR" dirty="0" smtClean="0"/>
                  <a:t>e, </a:t>
                </a:r>
                <a:r>
                  <a:rPr lang="pt-BR" dirty="0"/>
                  <a:t>assim, temos que o </a:t>
                </a:r>
                <a14:m>
                  <m:oMath xmlns:m="http://schemas.openxmlformats.org/officeDocument/2006/math">
                    <m:r>
                      <a:rPr lang="pt-BR" b="0" i="1" smtClean="0">
                        <a:latin typeface="Cambria Math" panose="02040503050406030204" pitchFamily="18" charset="0"/>
                      </a:rPr>
                      <m:t>𝑗</m:t>
                    </m:r>
                  </m:oMath>
                </a14:m>
                <a:r>
                  <a:rPr lang="pt-BR" dirty="0" smtClean="0"/>
                  <a:t>-</a:t>
                </a:r>
                <a:r>
                  <a:rPr lang="pt-BR" dirty="0"/>
                  <a:t>ésimo elemento </a:t>
                </a:r>
                <a:r>
                  <a:rPr lang="pt-BR" dirty="0" smtClean="0"/>
                  <a:t>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smtClean="0"/>
                  <a:t>é </a:t>
                </a:r>
                <a:r>
                  <a:rPr lang="pt-BR" dirty="0"/>
                  <a:t>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𝑗</m:t>
                          </m:r>
                        </m:sub>
                        <m:sup>
                          <m:r>
                            <a:rPr lang="pt-BR" i="1">
                              <a:latin typeface="Cambria Math" panose="02040503050406030204" pitchFamily="18" charset="0"/>
                            </a:rPr>
                            <m:t>𝑀</m:t>
                          </m:r>
                        </m:sup>
                      </m:sSub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e>
                              </m:d>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e>
                              </m:d>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den>
                      </m:f>
                      <m:r>
                        <a:rPr lang="pt-BR" i="1">
                          <a:latin typeface="Cambria Math" panose="02040503050406030204" pitchFamily="18" charset="0"/>
                        </a:rPr>
                        <m:t>=−2</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e>
                      </m:d>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den>
                      </m:f>
                    </m:oMath>
                  </m:oMathPara>
                </a14:m>
                <a:endParaRPr lang="pt-BR"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=−2</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e>
                      </m:d>
                      <m:r>
                        <a:rPr lang="pt-BR" b="0" i="1" smtClean="0">
                          <a:latin typeface="Cambria Math" panose="02040503050406030204" pitchFamily="18" charset="0"/>
                        </a:rPr>
                        <m:t>,</m:t>
                      </m:r>
                    </m:oMath>
                  </m:oMathPara>
                </a14:m>
                <a:endParaRPr lang="pt-BR" dirty="0" smtClean="0"/>
              </a:p>
              <a:p>
                <a:pPr marL="0" indent="0">
                  <a:buNone/>
                </a:pPr>
                <a:r>
                  <a:rPr lang="pt-BR" dirty="0" smtClean="0"/>
                  <a:t>onde </a:t>
                </a:r>
              </a:p>
              <a:p>
                <a:pPr marL="0" indent="0">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𝑀</m:t>
                          </m:r>
                        </m:sup>
                      </m:sSub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e>
                      </m:d>
                      <m:r>
                        <a:rPr lang="pt-BR" b="0" i="1" smtClean="0">
                          <a:latin typeface="Cambria Math" panose="02040503050406030204" pitchFamily="18" charset="0"/>
                        </a:rPr>
                        <m:t>,</m:t>
                      </m:r>
                    </m:oMath>
                  </m:oMathPara>
                </a14:m>
                <a:endParaRPr lang="pt-BR"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𝑗</m:t>
                              </m:r>
                            </m:sub>
                            <m:sup>
                              <m:r>
                                <a:rPr lang="pt-BR" i="1">
                                  <a:latin typeface="Cambria Math" panose="02040503050406030204" pitchFamily="18" charset="0"/>
                                </a:rPr>
                                <m:t>𝑀</m:t>
                              </m:r>
                            </m:sup>
                          </m:sSubSup>
                        </m:den>
                      </m:f>
                      <m:r>
                        <a:rPr lang="pt-BR" b="0" i="1"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5032375"/>
              </a:xfrm>
              <a:blipFill rotWithShape="0">
                <a:blip r:embed="rId3"/>
                <a:stretch>
                  <a:fillRect l="-933" t="-2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011877" y="4784267"/>
                <a:ext cx="2933379" cy="906851"/>
              </a:xfrm>
              <a:prstGeom prst="rect">
                <a:avLst/>
              </a:prstGeom>
            </p:spPr>
            <p:txBody>
              <a:bodyPr wrap="square">
                <a:spAutoFit/>
              </a:bodyPr>
              <a:lstStyle/>
              <a:p>
                <a:r>
                  <a:rPr lang="pt-BR" dirty="0" smtClean="0"/>
                  <a:t>Função logística</a:t>
                </a:r>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𝑢</m:t>
                              </m:r>
                            </m:e>
                          </m:d>
                        </m:num>
                        <m:den>
                          <m:r>
                            <a:rPr lang="pt-BR" i="1">
                              <a:latin typeface="Cambria Math" panose="02040503050406030204" pitchFamily="18" charset="0"/>
                            </a:rPr>
                            <m:t>𝜕</m:t>
                          </m:r>
                          <m:r>
                            <a:rPr lang="pt-BR" b="0" i="1" smtClean="0">
                              <a:latin typeface="Cambria Math" panose="02040503050406030204" pitchFamily="18" charset="0"/>
                            </a:rPr>
                            <m:t>𝑢</m:t>
                          </m:r>
                        </m:den>
                      </m:f>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𝑢</m:t>
                          </m:r>
                        </m:e>
                      </m:d>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𝑢</m:t>
                              </m:r>
                            </m:e>
                          </m:d>
                        </m:e>
                      </m:d>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9011877" y="4784267"/>
                <a:ext cx="2933379" cy="906851"/>
              </a:xfrm>
              <a:prstGeom prst="rect">
                <a:avLst/>
              </a:prstGeom>
              <a:blipFill rotWithShape="0">
                <a:blip r:embed="rId4"/>
                <a:stretch>
                  <a:fillRect l="-1660" t="-402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011877" y="5817936"/>
                <a:ext cx="2854884" cy="906851"/>
              </a:xfrm>
              <a:prstGeom prst="rect">
                <a:avLst/>
              </a:prstGeom>
            </p:spPr>
            <p:txBody>
              <a:bodyPr wrap="none">
                <a:spAutoFit/>
              </a:bodyPr>
              <a:lstStyle/>
              <a:p>
                <a:r>
                  <a:rPr lang="pt-BR" dirty="0"/>
                  <a:t>Função </a:t>
                </a:r>
                <a:r>
                  <a:rPr lang="pt-BR" dirty="0" smtClean="0"/>
                  <a:t>tangente hiperbólica</a:t>
                </a:r>
                <a:endParaRPr lang="pt-BR"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𝑢</m:t>
                              </m:r>
                            </m:e>
                          </m:d>
                        </m:num>
                        <m:den>
                          <m:r>
                            <a:rPr lang="pt-BR" i="1">
                              <a:latin typeface="Cambria Math" panose="02040503050406030204" pitchFamily="18" charset="0"/>
                            </a:rPr>
                            <m:t>𝜕</m:t>
                          </m:r>
                          <m:r>
                            <a:rPr lang="pt-BR" b="0" i="1" smtClean="0">
                              <a:latin typeface="Cambria Math" panose="02040503050406030204" pitchFamily="18" charset="0"/>
                            </a:rPr>
                            <m:t>𝑢</m:t>
                          </m:r>
                        </m:den>
                      </m:f>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b="0" i="1" smtClean="0">
                                  <a:latin typeface="Cambria Math" panose="02040503050406030204" pitchFamily="18" charset="0"/>
                                </a:rPr>
                                <m:t>𝑢</m:t>
                              </m:r>
                            </m:e>
                          </m:d>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9011877" y="5817936"/>
                <a:ext cx="2854884" cy="906851"/>
              </a:xfrm>
              <a:prstGeom prst="rect">
                <a:avLst/>
              </a:prstGeom>
              <a:blipFill rotWithShape="0">
                <a:blip r:embed="rId5"/>
                <a:stretch>
                  <a:fillRect l="-1706" t="-3356" r="-1493"/>
                </a:stretch>
              </a:blipFill>
            </p:spPr>
            <p:txBody>
              <a:bodyPr/>
              <a:lstStyle/>
              <a:p>
                <a:r>
                  <a:rPr lang="pt-BR">
                    <a:noFill/>
                  </a:rPr>
                  <a:t> </a:t>
                </a:r>
              </a:p>
            </p:txBody>
          </p:sp>
        </mc:Fallback>
      </mc:AlternateContent>
    </p:spTree>
    <p:extLst>
      <p:ext uri="{BB962C8B-B14F-4D97-AF65-F5344CB8AC3E}">
        <p14:creationId xmlns:p14="http://schemas.microsoft.com/office/powerpoint/2010/main" val="437614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normAutofit fontScale="92500" lnSpcReduction="10000"/>
              </a:bodyPr>
              <a:lstStyle/>
              <a:p>
                <a:r>
                  <a:rPr lang="pt-BR" dirty="0" smtClean="0"/>
                  <a:t>Matricialmente nós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a:t>,</a:t>
                </a:r>
              </a:p>
              <a:p>
                <a:pPr marL="0" indent="0">
                  <a:buNone/>
                </a:pPr>
                <a:r>
                  <a:rPr lang="pt-BR" dirty="0"/>
                  <a:t>onde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a:t> </a:t>
                </a:r>
                <a:r>
                  <a:rPr lang="pt-BR" dirty="0" smtClean="0"/>
                  <a:t>é uma matriz diagonal </a:t>
                </a:r>
                <a:r>
                  <a:rPr lang="pt-BR" dirty="0"/>
                  <a:t>definida como</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m:t>
                                    </m:r>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r>
                        <a:rPr lang="pt-BR" b="0" i="0" smtClean="0">
                          <a:latin typeface="Cambria Math" panose="02040503050406030204" pitchFamily="18" charset="0"/>
                        </a:rPr>
                        <m:t>,</m:t>
                      </m:r>
                    </m:oMath>
                  </m:oMathPara>
                </a14:m>
                <a:endParaRPr lang="pt-BR" dirty="0" smtClean="0"/>
              </a:p>
              <a:p>
                <a:pPr marL="0" indent="0">
                  <a:buNone/>
                </a:pPr>
                <a14:m>
                  <m:oMath xmlns:m="http://schemas.openxmlformats.org/officeDocument/2006/math">
                    <m:r>
                      <a:rPr lang="pt-BR" b="1" i="1">
                        <a:latin typeface="Cambria Math" panose="02040503050406030204" pitchFamily="18" charset="0"/>
                      </a:rPr>
                      <m:t>𝒅</m:t>
                    </m:r>
                  </m:oMath>
                </a14:m>
                <a:r>
                  <a:rPr lang="pt-BR" dirty="0" smtClean="0"/>
                  <a:t> e </a:t>
                </a:r>
                <a14:m>
                  <m:oMath xmlns:m="http://schemas.openxmlformats.org/officeDocument/2006/math">
                    <m:r>
                      <a:rPr lang="pt-BR" b="1" i="1">
                        <a:latin typeface="Cambria Math" panose="02040503050406030204" pitchFamily="18" charset="0"/>
                      </a:rPr>
                      <m:t>𝒚</m:t>
                    </m:r>
                    <m:r>
                      <a:rPr lang="pt-BR" b="1" i="1">
                        <a:latin typeface="Cambria Math" panose="02040503050406030204" pitchFamily="18" charset="0"/>
                      </a:rPr>
                      <m:t> </m:t>
                    </m:r>
                  </m:oMath>
                </a14:m>
                <a:r>
                  <a:rPr lang="pt-BR" dirty="0" smtClean="0"/>
                  <a:t>são vetores de dimensão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 com os valores esperados e de saída da rede neural, respectivamente.</a:t>
                </a:r>
                <a:endParaRPr lang="pt-BR" dirty="0"/>
              </a:p>
              <a:p>
                <a:r>
                  <a:rPr lang="pt-BR" dirty="0"/>
                  <a:t>Desta forma, a aplicação sucessiva da </a:t>
                </a:r>
                <a:r>
                  <a:rPr lang="pt-BR" b="1" i="1" dirty="0"/>
                  <a:t>regra da cadeia </a:t>
                </a:r>
                <a:r>
                  <a:rPr lang="pt-BR" dirty="0"/>
                  <a:t>leva a uma recursão que, em termos matriciais, é 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m:t>
                        </m:r>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925" t="-2421" r="-272"/>
                </a:stretch>
              </a:blipFill>
            </p:spPr>
            <p:txBody>
              <a:bodyPr/>
              <a:lstStyle/>
              <a:p>
                <a:r>
                  <a:rPr lang="pt-BR">
                    <a:noFill/>
                  </a:rPr>
                  <a:t> </a:t>
                </a:r>
              </a:p>
            </p:txBody>
          </p:sp>
        </mc:Fallback>
      </mc:AlternateContent>
    </p:spTree>
    <p:extLst>
      <p:ext uri="{BB962C8B-B14F-4D97-AF65-F5344CB8AC3E}">
        <p14:creationId xmlns:p14="http://schemas.microsoft.com/office/powerpoint/2010/main" val="66079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a:xfrm>
            <a:off x="838199" y="1825624"/>
            <a:ext cx="10987007" cy="4879975"/>
          </a:xfrm>
        </p:spPr>
        <p:txBody>
          <a:bodyPr>
            <a:normAutofit/>
          </a:bodyPr>
          <a:lstStyle/>
          <a:p>
            <a:r>
              <a:rPr lang="pt-BR" dirty="0"/>
              <a:t>A </a:t>
            </a:r>
            <a:r>
              <a:rPr lang="pt-BR" b="1" i="1" dirty="0"/>
              <a:t>camada de entrada </a:t>
            </a:r>
            <a:r>
              <a:rPr lang="pt-BR" dirty="0"/>
              <a:t>nada mais é que o ponto de passagem dos </a:t>
            </a:r>
            <a:r>
              <a:rPr lang="pt-BR" b="1" i="1" dirty="0"/>
              <a:t>atributos</a:t>
            </a:r>
            <a:r>
              <a:rPr lang="pt-BR" dirty="0"/>
              <a:t> à rede. </a:t>
            </a:r>
          </a:p>
          <a:p>
            <a:r>
              <a:rPr lang="pt-BR" dirty="0"/>
              <a:t>As </a:t>
            </a:r>
            <a:r>
              <a:rPr lang="pt-BR" b="1" i="1" dirty="0"/>
              <a:t>camadas intermediárias </a:t>
            </a:r>
            <a:r>
              <a:rPr lang="pt-BR" dirty="0"/>
              <a:t>realizam </a:t>
            </a:r>
            <a:r>
              <a:rPr lang="pt-BR" b="1" i="1" dirty="0"/>
              <a:t>mapeamentos não-lineares </a:t>
            </a:r>
            <a:r>
              <a:rPr lang="pt-BR" dirty="0"/>
              <a:t>que, idealmente, vão tornando a informação contida nos dados mais </a:t>
            </a:r>
            <a:r>
              <a:rPr lang="pt-BR" b="1" i="1" dirty="0"/>
              <a:t>“explícita” </a:t>
            </a:r>
            <a:r>
              <a:rPr lang="pt-BR" dirty="0"/>
              <a:t>do ponto de vista da tarefa que se deseja realizar. </a:t>
            </a:r>
          </a:p>
          <a:p>
            <a:r>
              <a:rPr lang="pt-BR" dirty="0"/>
              <a:t>Por 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 para formar as saídas.</a:t>
            </a:r>
            <a:endParaRPr lang="pt-BR" dirty="0"/>
          </a:p>
          <a:p>
            <a:r>
              <a:rPr lang="pt-BR" dirty="0"/>
              <a:t>Redes MLPs são formadas por múltiplas camadas de </a:t>
            </a:r>
            <a:r>
              <a:rPr lang="pt-BR" b="1" i="1" dirty="0"/>
              <a:t>perceptrons</a:t>
            </a:r>
            <a:r>
              <a:rPr lang="pt-BR" dirty="0"/>
              <a:t>: portanto, naturalmente, tais redes têm por base o </a:t>
            </a:r>
            <a:r>
              <a:rPr lang="pt-BR" b="1" i="1" dirty="0"/>
              <a:t>modelo de neurônio do perceptron</a:t>
            </a:r>
            <a:r>
              <a:rPr lang="pt-BR" dirty="0"/>
              <a:t>. </a:t>
            </a:r>
          </a:p>
          <a:p>
            <a:r>
              <a:rPr lang="pt-BR" dirty="0"/>
              <a:t>Esse modelo, discutido na aula anterior, 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25624"/>
                <a:ext cx="6477002" cy="5032375"/>
              </a:xfrm>
            </p:spPr>
            <p:txBody>
              <a:bodyPr>
                <a:normAutofit fontScale="92500" lnSpcReduction="20000"/>
              </a:bodyPr>
              <a:lstStyle/>
              <a:p>
                <a:r>
                  <a:rPr lang="pt-BR" dirty="0" smtClean="0"/>
                  <a:t>Considerem </a:t>
                </a:r>
                <a:r>
                  <a:rPr lang="pt-BR" dirty="0"/>
                  <a:t>uma rede MLP com uma camada intermediária e </a:t>
                </a:r>
                <a:r>
                  <a:rPr lang="pt-BR" dirty="0" smtClean="0"/>
                  <a:t>uma camada </a:t>
                </a:r>
                <a:r>
                  <a:rPr lang="pt-BR" dirty="0"/>
                  <a:t>de </a:t>
                </a:r>
                <a:r>
                  <a:rPr lang="pt-BR" dirty="0" smtClean="0"/>
                  <a:t>saída com um único nó, portanto </a:t>
                </a:r>
                <a14:m>
                  <m:oMath xmlns:m="http://schemas.openxmlformats.org/officeDocument/2006/math">
                    <m:r>
                      <a:rPr lang="pt-BR" i="1">
                        <a:latin typeface="Cambria Math" panose="02040503050406030204" pitchFamily="18" charset="0"/>
                      </a:rPr>
                      <m:t>𝑀</m:t>
                    </m:r>
                    <m:r>
                      <a:rPr lang="pt-BR" i="1">
                        <a:latin typeface="Cambria Math" panose="02040503050406030204" pitchFamily="18" charset="0"/>
                      </a:rPr>
                      <m:t>=2</m:t>
                    </m:r>
                  </m:oMath>
                </a14:m>
                <a:r>
                  <a:rPr lang="pt-BR" dirty="0" smtClean="0"/>
                  <a:t>.</a:t>
                </a:r>
                <a:endParaRPr lang="pt-BR" dirty="0"/>
              </a:p>
              <a:p>
                <a:r>
                  <a:rPr lang="pt-BR" dirty="0" smtClean="0"/>
                  <a:t>Devemos </a:t>
                </a:r>
                <a:r>
                  <a:rPr lang="pt-BR" dirty="0"/>
                  <a:t>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2</m:t>
                        </m:r>
                      </m:sup>
                    </m:sSup>
                  </m:oMath>
                </a14:m>
                <a:r>
                  <a:rPr lang="pt-BR" dirty="0"/>
                  <a:t>. </a:t>
                </a:r>
                <a:endParaRPr lang="pt-BR" dirty="0" smtClean="0"/>
              </a:p>
              <a:p>
                <a:r>
                  <a:rPr lang="pt-BR" dirty="0" smtClean="0"/>
                  <a:t>Percebam </a:t>
                </a:r>
                <a:r>
                  <a:rPr lang="pt-BR" dirty="0"/>
                  <a:t>que essa </a:t>
                </a:r>
                <a:r>
                  <a:rPr lang="pt-BR" b="1" i="1" dirty="0"/>
                  <a:t>sensibilidade</a:t>
                </a:r>
                <a:r>
                  <a:rPr lang="pt-BR" dirty="0"/>
                  <a:t> é um escalar </a:t>
                </a:r>
                <a:r>
                  <a:rPr lang="pt-BR" dirty="0" smtClean="0"/>
                  <a:t>pois há </a:t>
                </a:r>
                <a:r>
                  <a:rPr lang="pt-BR" dirty="0"/>
                  <a:t>apenas um </a:t>
                </a:r>
                <a:r>
                  <a:rPr lang="pt-BR" b="1" i="1" dirty="0"/>
                  <a:t>nó</a:t>
                </a:r>
                <a:r>
                  <a:rPr lang="pt-BR" b="1" dirty="0"/>
                  <a:t> </a:t>
                </a:r>
                <a:r>
                  <a:rPr lang="pt-BR" dirty="0"/>
                  <a:t>na camada de saída.</a:t>
                </a:r>
              </a:p>
              <a:p>
                <a:r>
                  <a:rPr lang="pt-BR" dirty="0"/>
                  <a:t>Vamos considerar um </a:t>
                </a:r>
                <a:r>
                  <a:rPr lang="pt-BR" dirty="0" smtClean="0"/>
                  <a:t>exemplo com </a:t>
                </a:r>
                <a:r>
                  <a:rPr lang="pt-BR" dirty="0"/>
                  <a:t>entrada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oMath>
                </a14:m>
                <a:r>
                  <a:rPr lang="pt-BR" dirty="0"/>
                  <a:t> e saída desejada </a:t>
                </a:r>
                <a14:m>
                  <m:oMath xmlns:m="http://schemas.openxmlformats.org/officeDocument/2006/math">
                    <m:r>
                      <a:rPr lang="pt-BR" i="1">
                        <a:latin typeface="Cambria Math" panose="02040503050406030204" pitchFamily="18" charset="0"/>
                      </a:rPr>
                      <m:t>𝑑</m:t>
                    </m:r>
                  </m:oMath>
                </a14:m>
                <a:r>
                  <a:rPr lang="pt-BR" dirty="0"/>
                  <a:t>. </a:t>
                </a:r>
              </a:p>
              <a:p>
                <a:r>
                  <a:rPr lang="pt-BR" dirty="0" smtClean="0"/>
                  <a:t>Supomos </a:t>
                </a:r>
                <a:r>
                  <a:rPr lang="pt-BR" dirty="0"/>
                  <a:t>que a rede </a:t>
                </a:r>
                <a:r>
                  <a:rPr lang="pt-BR" dirty="0" smtClean="0"/>
                  <a:t>tem uma </a:t>
                </a:r>
                <a:r>
                  <a:rPr lang="pt-BR" dirty="0"/>
                  <a:t>certa </a:t>
                </a:r>
                <a:r>
                  <a:rPr lang="pt-BR" dirty="0" smtClean="0"/>
                  <a:t>configuração inicial </a:t>
                </a:r>
                <a:r>
                  <a:rPr lang="pt-BR" dirty="0"/>
                  <a:t>de pesos, de modo que, quando a entrada for apresentada à rede, será possível calcular todos os sinais pertinentes ao longo dela até sua saída. </a:t>
                </a:r>
              </a:p>
              <a:p>
                <a:r>
                  <a:rPr lang="pt-BR" dirty="0"/>
                  <a:t>Essa é a etapa </a:t>
                </a:r>
                <a:r>
                  <a:rPr lang="pt-BR" b="1" i="1" dirty="0"/>
                  <a:t>direta</a:t>
                </a:r>
                <a:r>
                  <a:rPr lang="pt-BR" dirty="0"/>
                  <a:t> (ou do inglês, </a:t>
                </a:r>
                <a:r>
                  <a:rPr lang="pt-BR" b="1" i="1" dirty="0"/>
                  <a:t>forward</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25624"/>
                <a:ext cx="6477002" cy="5032375"/>
              </a:xfrm>
              <a:blipFill rotWithShape="0">
                <a:blip r:embed="rId2"/>
                <a:stretch>
                  <a:fillRect l="-1411" t="-3027" r="-847" b="-605"/>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56"/>
          <a:stretch/>
        </p:blipFill>
        <p:spPr>
          <a:xfrm>
            <a:off x="7068457" y="2496457"/>
            <a:ext cx="5109029" cy="3088173"/>
          </a:xfrm>
          <a:prstGeom prst="rect">
            <a:avLst/>
          </a:prstGeom>
        </p:spPr>
      </p:pic>
    </p:spTree>
    <p:extLst>
      <p:ext uri="{BB962C8B-B14F-4D97-AF65-F5344CB8AC3E}">
        <p14:creationId xmlns:p14="http://schemas.microsoft.com/office/powerpoint/2010/main" val="2122207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5032375"/>
              </a:xfrm>
            </p:spPr>
            <p:txBody>
              <a:bodyPr>
                <a:normAutofit lnSpcReduction="100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a:t>o erro pode ser 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a:t>.</a:t>
                </a:r>
              </a:p>
              <a:p>
                <a:r>
                  <a:rPr lang="pt-BR" dirty="0"/>
                  <a:t>De posse do erro, podemos calcular o delta do </a:t>
                </a:r>
                <a:r>
                  <a:rPr lang="pt-BR" b="1" i="1" dirty="0"/>
                  <a:t>nó</a:t>
                </a:r>
                <a:r>
                  <a:rPr lang="pt-BR" dirty="0"/>
                  <a:t> da camada de saída:</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p>
                          <m:sSupPr>
                            <m:ctrlPr>
                              <a:rPr lang="pt-BR" b="0" i="1" smtClean="0">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m:t>
                            </m:r>
                          </m:sup>
                        </m:sSup>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r>
                      <a:rPr lang="pt-BR" i="1">
                        <a:latin typeface="Cambria Math" panose="02040503050406030204" pitchFamily="18" charset="0"/>
                      </a:rPr>
                      <m:t>=−2</m:t>
                    </m:r>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en>
                    </m:f>
                  </m:oMath>
                </a14:m>
                <a:r>
                  <a:rPr lang="pt-BR" dirty="0"/>
                  <a:t>.</a:t>
                </a:r>
              </a:p>
              <a:p>
                <a:r>
                  <a:rPr lang="pt-BR" dirty="0"/>
                  <a:t>Temos, portanto, nossa primeira </a:t>
                </a:r>
                <a:r>
                  <a:rPr lang="pt-BR" b="1" i="1" dirty="0"/>
                  <a:t>sensibilidade</a:t>
                </a:r>
                <a:r>
                  <a:rPr lang="pt-BR" dirty="0"/>
                  <a:t>. </a:t>
                </a:r>
                <a:r>
                  <a:rPr lang="pt-BR" dirty="0" smtClean="0"/>
                  <a:t>Agora</a:t>
                </a:r>
                <a:r>
                  <a:rPr lang="pt-BR" dirty="0"/>
                  <a:t>, usamos a recursão para </a:t>
                </a:r>
                <a:r>
                  <a:rPr lang="pt-BR" b="1" i="1" dirty="0"/>
                  <a:t>retropropagar</a:t>
                </a:r>
                <a:r>
                  <a:rPr lang="pt-BR" dirty="0"/>
                  <a:t> o erro até a camada anterior. A fórmula nos diz:</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pPr marL="0" indent="0">
                  <a:buNone/>
                </a:pPr>
                <a:r>
                  <a:rPr lang="pt-BR" dirty="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e>
                        </m:d>
                      </m:e>
                      <m:sup>
                        <m:r>
                          <a:rPr lang="pt-BR" b="0" i="1" smtClean="0">
                            <a:latin typeface="Cambria Math" panose="02040503050406030204" pitchFamily="18" charset="0"/>
                          </a:rPr>
                          <m:t>𝑇</m:t>
                        </m:r>
                      </m:sup>
                    </m:sSup>
                  </m:oMath>
                </a14:m>
                <a:r>
                  <a:rPr lang="pt-BR" dirty="0"/>
                  <a:t>e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r>
                          <a:rPr lang="pt-BR" b="1"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oMath>
                </a14:m>
                <a:r>
                  <a:rPr lang="pt-BR" dirty="0"/>
                  <a:t>.</a:t>
                </a:r>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5032375"/>
              </a:xfrm>
              <a:blipFill rotWithShape="0">
                <a:blip r:embed="rId3"/>
                <a:stretch>
                  <a:fillRect l="-1148" t="-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425355" y="5751492"/>
                <a:ext cx="2563445" cy="987001"/>
              </a:xfrm>
              <a:prstGeom prst="rect">
                <a:avLst/>
              </a:prstGeom>
            </p:spPr>
            <p:txBody>
              <a:bodyPr wrap="square">
                <a:spAutoFit/>
              </a:bodyPr>
              <a:lstStyle/>
              <a:p>
                <a:pPr algn="ctr"/>
                <a:r>
                  <a:rPr lang="pt-BR" sz="1400" b="1" dirty="0" smtClean="0"/>
                  <a:t>OBS</a:t>
                </a:r>
                <a:r>
                  <a:rPr lang="pt-BR" sz="1400" dirty="0"/>
                  <a:t>.: </a:t>
                </a:r>
                <a:r>
                  <a:rPr lang="pt-BR" sz="1400" dirty="0" smtClean="0"/>
                  <a:t>Notem que </a:t>
                </a:r>
                <a14:m>
                  <m:oMath xmlns:m="http://schemas.openxmlformats.org/officeDocument/2006/math">
                    <m:sSup>
                      <m:sSupPr>
                        <m:ctrlPr>
                          <a:rPr lang="pt-BR" sz="1400" i="1">
                            <a:latin typeface="Cambria Math" panose="02040503050406030204" pitchFamily="18" charset="0"/>
                          </a:rPr>
                        </m:ctrlPr>
                      </m:sSupPr>
                      <m:e>
                        <m:r>
                          <a:rPr lang="pt-BR" sz="1400" b="0" i="1" smtClean="0">
                            <a:latin typeface="Cambria Math" panose="02040503050406030204" pitchFamily="18" charset="0"/>
                          </a:rPr>
                          <m:t>.</m:t>
                        </m:r>
                      </m:e>
                      <m:sup>
                        <m:r>
                          <a:rPr lang="pt-BR" sz="1400" i="1">
                            <a:latin typeface="Cambria Math" panose="02040503050406030204" pitchFamily="18" charset="0"/>
                          </a:rPr>
                          <m:t>2</m:t>
                        </m:r>
                      </m:sup>
                    </m:sSup>
                  </m:oMath>
                </a14:m>
                <a:r>
                  <a:rPr lang="pt-BR" sz="1400" dirty="0"/>
                  <a:t> aqui não significa “ao quadrado”, mas sim a indicação de que se trata de uma saída da camada </a:t>
                </a:r>
                <a14:m>
                  <m:oMath xmlns:m="http://schemas.openxmlformats.org/officeDocument/2006/math">
                    <m:r>
                      <a:rPr lang="pt-BR" sz="1400" b="0" i="1" smtClean="0">
                        <a:latin typeface="Cambria Math" panose="02040503050406030204" pitchFamily="18" charset="0"/>
                      </a:rPr>
                      <m:t>𝑚</m:t>
                    </m:r>
                    <m:r>
                      <a:rPr lang="pt-BR" sz="1400" i="1">
                        <a:latin typeface="Cambria Math" panose="02040503050406030204" pitchFamily="18" charset="0"/>
                      </a:rPr>
                      <m:t>=2</m:t>
                    </m:r>
                  </m:oMath>
                </a14:m>
                <a:r>
                  <a:rPr lang="pt-BR" sz="1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9425355" y="5751492"/>
                <a:ext cx="2563445" cy="987001"/>
              </a:xfrm>
              <a:prstGeom prst="rect">
                <a:avLst/>
              </a:prstGeom>
              <a:blipFill rotWithShape="0">
                <a:blip r:embed="rId4"/>
                <a:stretch>
                  <a:fillRect r="-1425" b="-2469"/>
                </a:stretch>
              </a:blipFill>
            </p:spPr>
            <p:txBody>
              <a:bodyPr/>
              <a:lstStyle/>
              <a:p>
                <a:r>
                  <a:rPr lang="pt-BR">
                    <a:noFill/>
                  </a:rPr>
                  <a:t> </a:t>
                </a:r>
              </a:p>
            </p:txBody>
          </p:sp>
        </mc:Fallback>
      </mc:AlternateContent>
    </p:spTree>
    <p:extLst>
      <p:ext uri="{BB962C8B-B14F-4D97-AF65-F5344CB8AC3E}">
        <p14:creationId xmlns:p14="http://schemas.microsoft.com/office/powerpoint/2010/main" val="673008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05"/>
            <a:ext cx="10515600" cy="792163"/>
          </a:xfrm>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43013"/>
                <a:ext cx="11136086" cy="5614987"/>
              </a:xfrm>
            </p:spPr>
            <p:txBody>
              <a:bodyPr>
                <a:normAutofit fontScale="92500" lnSpcReduction="20000"/>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1"/>
                                  <m:mcJc m:val="center"/>
                                </m:mcPr>
                              </m:mc>
                            </m:mcs>
                            <m:ctrlPr>
                              <a:rPr lang="pt-BR" i="1">
                                <a:latin typeface="Cambria Math" panose="02040503050406030204" pitchFamily="18" charset="0"/>
                                <a:ea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1</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rPr>
                                    <m:t>1</m:t>
                                  </m:r>
                                </m:sup>
                              </m:sSubSup>
                            </m:e>
                          </m:mr>
                        </m:m>
                      </m:e>
                    </m:d>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b="0" i="1" smtClean="0">
                                      <a:latin typeface="Cambria Math" panose="02040503050406030204" pitchFamily="18" charset="0"/>
                                    </a:rPr>
                                    <m:t>′</m:t>
                                  </m:r>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i="1">
                                          <a:latin typeface="Cambria Math" panose="02040503050406030204" pitchFamily="18" charset="0"/>
                                        </a:rPr>
                                        <m:t>2</m:t>
                                      </m:r>
                                    </m:sup>
                                  </m:sSubSup>
                                  <m:r>
                                    <a:rPr lang="pt-BR" i="1">
                                      <a:latin typeface="Cambria Math" panose="02040503050406030204" pitchFamily="18" charset="0"/>
                                    </a:rPr>
                                    <m:t>𝑓</m:t>
                                  </m:r>
                                  <m:r>
                                    <a:rPr lang="pt-BR" b="0" i="1" smtClean="0">
                                      <a:latin typeface="Cambria Math" panose="02040503050406030204" pitchFamily="18" charset="0"/>
                                    </a:rPr>
                                    <m:t>′</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r>
                  <a:rPr lang="pt-BR" dirty="0" smtClean="0"/>
                  <a:t>Agora, para obtermos o vetor </a:t>
                </a:r>
                <a:r>
                  <a:rPr lang="pt-BR" dirty="0"/>
                  <a:t>gradiente, </a:t>
                </a:r>
                <a:r>
                  <a:rPr lang="pt-BR" dirty="0" smtClean="0"/>
                  <a:t>multiplicamos as </a:t>
                </a:r>
                <a:r>
                  <a:rPr lang="pt-BR" b="1" i="1" dirty="0" smtClean="0"/>
                  <a:t>sensibilidades</a:t>
                </a:r>
                <a:r>
                  <a:rPr lang="pt-BR" dirty="0" smtClean="0"/>
                  <a:t> pelas entradas correspondentes.</a:t>
                </a:r>
              </a:p>
              <a:p>
                <a:r>
                  <a:rPr lang="pt-BR" dirty="0" smtClean="0"/>
                  <a:t>Por exemplo, as </a:t>
                </a:r>
                <a:r>
                  <a:rPr lang="pt-BR" dirty="0"/>
                  <a:t>derivadas parciais com relação aos pesos do </a:t>
                </a:r>
                <a:r>
                  <a:rPr lang="pt-BR" b="1" i="1" dirty="0"/>
                  <a:t>nó</a:t>
                </a:r>
                <a:r>
                  <a:rPr lang="pt-BR" dirty="0"/>
                  <a:t> </a:t>
                </a:r>
                <a14:m>
                  <m:oMath xmlns:m="http://schemas.openxmlformats.org/officeDocument/2006/math">
                    <m:r>
                      <a:rPr lang="pt-BR" i="1">
                        <a:latin typeface="Cambria Math" panose="02040503050406030204" pitchFamily="18" charset="0"/>
                      </a:rPr>
                      <m:t>𝑖</m:t>
                    </m:r>
                    <m:r>
                      <a:rPr lang="pt-BR">
                        <a:latin typeface="Cambria Math" panose="02040503050406030204" pitchFamily="18" charset="0"/>
                      </a:rPr>
                      <m:t>=1</m:t>
                    </m:r>
                  </m:oMath>
                </a14:m>
                <a:r>
                  <a:rPr lang="pt-BR" dirty="0"/>
                  <a:t> da camada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=1</m:t>
                    </m:r>
                  </m:oMath>
                </a14:m>
                <a:r>
                  <a:rPr lang="pt-BR" dirty="0"/>
                  <a:t> são </a:t>
                </a:r>
                <a:r>
                  <a:rPr lang="pt-BR" dirty="0" smtClean="0"/>
                  <a:t>mostradas abaixo</a:t>
                </a:r>
                <a:endParaRPr lang="pt-BR" dirty="0"/>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e>
                            </m:mr>
                            <m:mr>
                              <m:e>
                                <m:m>
                                  <m:mPr>
                                    <m:mcs>
                                      <m:mc>
                                        <m:mcPr>
                                          <m:count m:val="1"/>
                                          <m:mcJc m:val="center"/>
                                        </m:mcPr>
                                      </m:mc>
                                    </m:mcs>
                                    <m:ctrlPr>
                                      <a:rPr lang="pt-BR" b="0"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e>
                                  </m:mr>
                                  <m:mr>
                                    <m:e>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e>
                                  </m:mr>
                                </m:m>
                              </m:e>
                            </m:mr>
                          </m:m>
                        </m:e>
                      </m:d>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1</m:t>
                          </m:r>
                        </m:sub>
                        <m:sup>
                          <m:r>
                            <a:rPr lang="pt-BR" i="1">
                              <a:latin typeface="Cambria Math" panose="02040503050406030204" pitchFamily="18" charset="0"/>
                            </a:rPr>
                            <m:t>1</m:t>
                          </m:r>
                        </m:sup>
                      </m:sSub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r>
                              <m:e>
                                <m:r>
                                  <a:rPr lang="pt-BR" i="1">
                                    <a:latin typeface="Cambria Math" panose="02040503050406030204" pitchFamily="18" charset="0"/>
                                  </a:rPr>
                                  <m:t>1</m:t>
                                </m:r>
                              </m:e>
                            </m:mr>
                          </m:m>
                        </m:e>
                      </m:d>
                      <m:r>
                        <a:rPr lang="pt-BR" b="0" i="1" smtClean="0">
                          <a:latin typeface="Cambria Math" panose="02040503050406030204" pitchFamily="18" charset="0"/>
                        </a:rPr>
                        <m:t>=</m:t>
                      </m:r>
                      <m:r>
                        <a:rPr lang="pt-BR" i="1">
                          <a:latin typeface="Cambria Math" panose="02040503050406030204" pitchFamily="18" charset="0"/>
                        </a:rPr>
                        <m:t>−2</m:t>
                      </m:r>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1</m:t>
                                </m:r>
                              </m:e>
                            </m:mr>
                          </m:m>
                        </m:e>
                      </m:d>
                      <m:r>
                        <a:rPr lang="pt-BR" b="0" i="1" smtClean="0">
                          <a:latin typeface="Cambria Math" panose="02040503050406030204" pitchFamily="18" charset="0"/>
                        </a:rPr>
                        <m:t>.</m:t>
                      </m:r>
                    </m:oMath>
                  </m:oMathPara>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43013"/>
                <a:ext cx="11136086" cy="5614987"/>
              </a:xfrm>
              <a:blipFill rotWithShape="0">
                <a:blip r:embed="rId2"/>
                <a:stretch>
                  <a:fillRect l="-876" t="-2714"/>
                </a:stretch>
              </a:blipFill>
            </p:spPr>
            <p:txBody>
              <a:bodyPr/>
              <a:lstStyle/>
              <a:p>
                <a:r>
                  <a:rPr lang="pt-BR">
                    <a:noFill/>
                  </a:rPr>
                  <a:t> </a:t>
                </a:r>
              </a:p>
            </p:txBody>
          </p:sp>
        </mc:Fallback>
      </mc:AlternateContent>
      <p:sp>
        <p:nvSpPr>
          <p:cNvPr id="4" name="Rectangle 3"/>
          <p:cNvSpPr/>
          <p:nvPr/>
        </p:nvSpPr>
        <p:spPr>
          <a:xfrm>
            <a:off x="10426148" y="3736605"/>
            <a:ext cx="1765852" cy="954107"/>
          </a:xfrm>
          <a:prstGeom prst="rect">
            <a:avLst/>
          </a:prstGeom>
        </p:spPr>
        <p:txBody>
          <a:bodyPr wrap="square">
            <a:spAutoFit/>
          </a:bodyPr>
          <a:lstStyle/>
          <a:p>
            <a:pPr algn="ctr"/>
            <a:r>
              <a:rPr lang="pt-BR" sz="1400" b="1" dirty="0" smtClean="0"/>
              <a:t>OBS.</a:t>
            </a:r>
            <a:r>
              <a:rPr lang="pt-BR" sz="1400" dirty="0" smtClean="0"/>
              <a:t>: Os pesos de </a:t>
            </a:r>
            <a:r>
              <a:rPr lang="pt-BR" sz="1400" b="1" i="1" dirty="0" smtClean="0"/>
              <a:t>bias</a:t>
            </a:r>
            <a:r>
              <a:rPr lang="pt-BR" sz="1400" dirty="0" smtClean="0"/>
              <a:t> </a:t>
            </a:r>
            <a:r>
              <a:rPr lang="pt-BR" sz="1400" dirty="0"/>
              <a:t>estão ligados a entradas com valores constantes iguais a </a:t>
            </a:r>
            <a:r>
              <a:rPr lang="pt-BR" sz="1400" dirty="0" smtClean="0"/>
              <a:t>1.</a:t>
            </a:r>
            <a:endParaRPr lang="pt-BR" sz="1400" dirty="0"/>
          </a:p>
        </p:txBody>
      </p:sp>
      <p:cxnSp>
        <p:nvCxnSpPr>
          <p:cNvPr id="6" name="Straight Arrow Connector 5"/>
          <p:cNvCxnSpPr/>
          <p:nvPr/>
        </p:nvCxnSpPr>
        <p:spPr>
          <a:xfrm flipH="1">
            <a:off x="10088217" y="4567602"/>
            <a:ext cx="804755" cy="11275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102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520609" cy="5032376"/>
              </a:xfrm>
            </p:spPr>
            <p:txBody>
              <a:bodyPr>
                <a:normAutofit/>
              </a:bodyPr>
              <a:lstStyle/>
              <a:p>
                <a:r>
                  <a:rPr lang="pt-BR" dirty="0" smtClean="0"/>
                  <a:t>Se fôssemos calcular as derivadas aplicando a regra da cadeia diretamente, elas seriam calculadas como mostrado abaixo.</a:t>
                </a:r>
                <a:endParaRPr lang="pt-BR"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200" i="1" smtClean="0">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d>
                            <m:dPr>
                              <m:ctrlPr>
                                <a:rPr lang="pt-BR" sz="2200" i="1">
                                  <a:latin typeface="Cambria Math" panose="02040503050406030204" pitchFamily="18" charset="0"/>
                                </a:rPr>
                              </m:ctrlPr>
                            </m:dPr>
                            <m:e>
                              <m:r>
                                <a:rPr lang="pt-BR" sz="2200" b="1" i="1">
                                  <a:latin typeface="Cambria Math" panose="02040503050406030204" pitchFamily="18" charset="0"/>
                                </a:rPr>
                                <m:t>𝒘</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1,1</m:t>
                              </m:r>
                            </m:sub>
                            <m:sup>
                              <m:r>
                                <a:rPr lang="pt-BR" sz="2200" i="1">
                                  <a:latin typeface="Cambria Math" panose="02040503050406030204" pitchFamily="18" charset="0"/>
                                </a:rPr>
                                <m:t>1</m:t>
                              </m:r>
                            </m:sup>
                          </m:sSubSup>
                        </m:den>
                      </m:f>
                      <m:r>
                        <a:rPr lang="pt-BR" sz="2200" i="1">
                          <a:latin typeface="Cambria Math" panose="02040503050406030204" pitchFamily="18" charset="0"/>
                        </a:rPr>
                        <m:t>= </m:t>
                      </m:r>
                      <m:limLow>
                        <m:limLowPr>
                          <m:ctrlPr>
                            <a:rPr lang="pt-BR" sz="2200" i="1" smtClean="0">
                              <a:latin typeface="Cambria Math" panose="02040503050406030204" pitchFamily="18" charset="0"/>
                            </a:rPr>
                          </m:ctrlPr>
                        </m:limLowPr>
                        <m:e>
                          <m:groupChr>
                            <m:groupChrPr>
                              <m:chr m:val="⏟"/>
                              <m:ctrlPr>
                                <a:rPr lang="pt-BR" sz="2200" i="1" smtClean="0">
                                  <a:latin typeface="Cambria Math" panose="02040503050406030204" pitchFamily="18" charset="0"/>
                                </a:rPr>
                              </m:ctrlPr>
                            </m:groupChrPr>
                            <m:e>
                              <m:m>
                                <m:mPr>
                                  <m:mcs>
                                    <m:mc>
                                      <m:mcPr>
                                        <m:count m:val="2"/>
                                        <m:mcJc m:val="center"/>
                                      </m:mcPr>
                                    </m:mc>
                                  </m:mcs>
                                  <m:ctrlPr>
                                    <a:rPr lang="pt-BR" sz="2200" i="1" smtClean="0">
                                      <a:latin typeface="Cambria Math" panose="02040503050406030204" pitchFamily="18" charset="0"/>
                                    </a:rPr>
                                  </m:ctrlPr>
                                </m:mPr>
                                <m:mr>
                                  <m:e>
                                    <m:limLow>
                                      <m:limLowPr>
                                        <m:ctrlPr>
                                          <a:rPr lang="pt-BR" sz="2200" i="1">
                                            <a:latin typeface="Cambria Math" panose="02040503050406030204" pitchFamily="18" charset="0"/>
                                          </a:rPr>
                                        </m:ctrlPr>
                                      </m:limLowPr>
                                      <m:e>
                                        <m:groupChr>
                                          <m:groupChrPr>
                                            <m:chr m:val="⏟"/>
                                            <m:ctrlPr>
                                              <a:rPr lang="pt-BR" sz="2200" i="1">
                                                <a:latin typeface="Cambria Math" panose="02040503050406030204" pitchFamily="18" charset="0"/>
                                              </a:rPr>
                                            </m:ctrlPr>
                                          </m:groupChrPr>
                                          <m:e>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d>
                                                      <m:dPr>
                                                        <m:ctrlPr>
                                                          <a:rPr lang="pt-BR" sz="2200" i="1">
                                                            <a:latin typeface="Cambria Math" panose="02040503050406030204" pitchFamily="18" charset="0"/>
                                                          </a:rPr>
                                                        </m:ctrlPr>
                                                      </m:dPr>
                                                      <m:e>
                                                        <m:r>
                                                          <a:rPr lang="pt-BR" sz="2200" i="1">
                                                            <a:latin typeface="Cambria Math" panose="02040503050406030204" pitchFamily="18" charset="0"/>
                                                          </a:rPr>
                                                          <m:t>𝑑</m:t>
                                                        </m:r>
                                                        <m:r>
                                                          <a:rPr lang="pt-BR" sz="2200" i="1">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2</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e>
                                                        </m:d>
                                                      </m:e>
                                                    </m:d>
                                                  </m:e>
                                                  <m:sup>
                                                    <m:r>
                                                      <a:rPr lang="pt-BR" sz="2200" i="1">
                                                        <a:latin typeface="Cambria Math" panose="02040503050406030204" pitchFamily="18" charset="0"/>
                                                      </a:rPr>
                                                      <m:t>2</m:t>
                                                    </m:r>
                                                  </m:sup>
                                                </m:sSup>
                                              </m:num>
                                              <m:den>
                                                <m:r>
                                                  <a:rPr lang="pt-BR" sz="2200" i="1">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2</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e>
                                                </m:d>
                                              </m:den>
                                            </m:f>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2</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den>
                                            </m:f>
                                          </m:e>
                                        </m:groupChr>
                                      </m:e>
                                      <m:lim>
                                        <m:sSup>
                                          <m:sSupPr>
                                            <m:ctrlPr>
                                              <a:rPr lang="pt-BR" sz="2200" i="1">
                                                <a:latin typeface="Cambria Math" panose="02040503050406030204" pitchFamily="18" charset="0"/>
                                              </a:rPr>
                                            </m:ctrlPr>
                                          </m:sSupPr>
                                          <m:e>
                                            <m:r>
                                              <a:rPr lang="pt-BR" sz="2200" i="1">
                                                <a:latin typeface="Cambria Math" panose="02040503050406030204" pitchFamily="18" charset="0"/>
                                                <a:ea typeface="Cambria Math" panose="02040503050406030204" pitchFamily="18" charset="0"/>
                                              </a:rPr>
                                              <m:t>𝛿</m:t>
                                            </m:r>
                                          </m:e>
                                          <m:sup>
                                            <m:r>
                                              <a:rPr lang="pt-BR" sz="2200" i="1">
                                                <a:latin typeface="Cambria Math" panose="02040503050406030204" pitchFamily="18" charset="0"/>
                                              </a:rPr>
                                              <m:t>2</m:t>
                                            </m:r>
                                          </m:sup>
                                        </m:sSup>
                                      </m:lim>
                                    </m:limLow>
                                  </m:e>
                                  <m:e>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num>
                                      <m:den>
                                        <m:r>
                                          <a:rPr lang="pt-BR" sz="2200" i="1">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1</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e>
                                        </m:d>
                                      </m:den>
                                    </m:f>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1</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den>
                                    </m:f>
                                  </m:e>
                                </m:mr>
                              </m:m>
                            </m:e>
                          </m:groupChr>
                        </m:e>
                        <m:lim>
                          <m:sSubSup>
                            <m:sSubSupPr>
                              <m:ctrlPr>
                                <a:rPr lang="pt-BR" sz="2200" i="1" smtClean="0">
                                  <a:latin typeface="Cambria Math" panose="02040503050406030204" pitchFamily="18" charset="0"/>
                                </a:rPr>
                              </m:ctrlPr>
                            </m:sSubSupPr>
                            <m:e>
                              <m:r>
                                <a:rPr lang="pt-BR" sz="2200" i="1" smtClean="0">
                                  <a:latin typeface="Cambria Math" panose="02040503050406030204" pitchFamily="18" charset="0"/>
                                  <a:ea typeface="Cambria Math" panose="02040503050406030204" pitchFamily="18" charset="0"/>
                                </a:rPr>
                                <m:t>𝛿</m:t>
                              </m:r>
                            </m:e>
                            <m:sub>
                              <m:r>
                                <a:rPr lang="pt-BR" sz="2200" b="0" i="1" smtClean="0">
                                  <a:latin typeface="Cambria Math" panose="02040503050406030204" pitchFamily="18" charset="0"/>
                                </a:rPr>
                                <m:t>1</m:t>
                              </m:r>
                            </m:sub>
                            <m:sup>
                              <m:r>
                                <a:rPr lang="pt-BR" sz="2200" b="0" i="1" smtClean="0">
                                  <a:latin typeface="Cambria Math" panose="02040503050406030204" pitchFamily="18" charset="0"/>
                                </a:rPr>
                                <m:t>1</m:t>
                              </m:r>
                            </m:sup>
                          </m:sSubSup>
                        </m:lim>
                      </m:limLow>
                      <m:limLow>
                        <m:limLowPr>
                          <m:ctrlPr>
                            <a:rPr lang="pt-BR" sz="2200" i="1">
                              <a:latin typeface="Cambria Math" panose="02040503050406030204" pitchFamily="18" charset="0"/>
                            </a:rPr>
                          </m:ctrlPr>
                        </m:limLowPr>
                        <m:e>
                          <m:groupChr>
                            <m:groupChrPr>
                              <m:chr m:val="⏟"/>
                              <m:ctrlPr>
                                <a:rPr lang="pt-BR" sz="2200" i="1" smtClean="0">
                                  <a:latin typeface="Cambria Math" panose="02040503050406030204" pitchFamily="18" charset="0"/>
                                </a:rPr>
                              </m:ctrlPr>
                            </m:groupChrPr>
                            <m:e>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1,1</m:t>
                                      </m:r>
                                    </m:sub>
                                    <m:sup>
                                      <m:r>
                                        <a:rPr lang="pt-BR" sz="2200" i="1">
                                          <a:latin typeface="Cambria Math" panose="02040503050406030204" pitchFamily="18" charset="0"/>
                                        </a:rPr>
                                        <m:t>1</m:t>
                                      </m:r>
                                    </m:sup>
                                  </m:sSubSup>
                                </m:den>
                              </m:f>
                            </m:e>
                          </m:groupChr>
                        </m:e>
                        <m:lim>
                          <m:sSub>
                            <m:sSubPr>
                              <m:ctrlPr>
                                <a:rPr lang="pt-BR" sz="2200" i="1">
                                  <a:latin typeface="Cambria Math" panose="02040503050406030204" pitchFamily="18" charset="0"/>
                                </a:rPr>
                              </m:ctrlPr>
                            </m:sSubPr>
                            <m:e>
                              <m:r>
                                <a:rPr lang="pt-BR" sz="2200" i="1">
                                  <a:latin typeface="Cambria Math" panose="02040503050406030204" pitchFamily="18" charset="0"/>
                                </a:rPr>
                                <m:t>𝑥</m:t>
                              </m:r>
                            </m:e>
                            <m:sub>
                              <m:r>
                                <a:rPr lang="pt-BR" sz="2200" i="1">
                                  <a:latin typeface="Cambria Math" panose="02040503050406030204" pitchFamily="18" charset="0"/>
                                </a:rPr>
                                <m:t>1</m:t>
                              </m:r>
                            </m:sub>
                          </m:sSub>
                        </m:lim>
                      </m:limLow>
                    </m:oMath>
                  </m:oMathPara>
                </a14:m>
                <a:endParaRPr lang="pt-BR" sz="2200" dirty="0" smtClean="0"/>
              </a:p>
              <a:p>
                <a:pPr marL="0" indent="0">
                  <a:buNone/>
                </a:pPr>
                <a:endParaRPr lang="pt-BR" sz="2200" dirty="0"/>
              </a:p>
              <a:p>
                <a:pPr marL="0" indent="0">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d>
                            <m:dPr>
                              <m:ctrlPr>
                                <a:rPr lang="pt-BR" sz="2200" i="1">
                                  <a:latin typeface="Cambria Math" panose="02040503050406030204" pitchFamily="18" charset="0"/>
                                </a:rPr>
                              </m:ctrlPr>
                            </m:dPr>
                            <m:e>
                              <m:r>
                                <a:rPr lang="pt-BR" sz="2200" b="1" i="1">
                                  <a:latin typeface="Cambria Math" panose="02040503050406030204" pitchFamily="18" charset="0"/>
                                </a:rPr>
                                <m:t>𝒘</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1,1</m:t>
                              </m:r>
                            </m:sub>
                            <m:sup>
                              <m:r>
                                <a:rPr lang="pt-BR" sz="2200" i="1">
                                  <a:latin typeface="Cambria Math" panose="02040503050406030204" pitchFamily="18" charset="0"/>
                                </a:rPr>
                                <m:t>1</m:t>
                              </m:r>
                            </m:sup>
                          </m:sSubSup>
                        </m:den>
                      </m:f>
                      <m:r>
                        <a:rPr lang="pt-BR" sz="2200" b="0" i="1" smtClean="0">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1</m:t>
                          </m:r>
                        </m:sub>
                        <m:sup>
                          <m:r>
                            <a:rPr lang="pt-BR" sz="2200" i="1">
                              <a:latin typeface="Cambria Math" panose="02040503050406030204" pitchFamily="18" charset="0"/>
                            </a:rPr>
                            <m:t>1</m:t>
                          </m:r>
                        </m:sup>
                      </m:sSubSup>
                      <m:sSub>
                        <m:sSubPr>
                          <m:ctrlPr>
                            <a:rPr lang="pt-BR" sz="2200" i="1">
                              <a:latin typeface="Cambria Math" panose="02040503050406030204" pitchFamily="18" charset="0"/>
                            </a:rPr>
                          </m:ctrlPr>
                        </m:sSubPr>
                        <m:e>
                          <m:r>
                            <a:rPr lang="pt-BR" sz="2200" i="1">
                              <a:latin typeface="Cambria Math" panose="02040503050406030204" pitchFamily="18" charset="0"/>
                            </a:rPr>
                            <m:t>𝑥</m:t>
                          </m:r>
                        </m:e>
                        <m:sub>
                          <m:r>
                            <a:rPr lang="pt-BR" sz="2200" i="1">
                              <a:latin typeface="Cambria Math" panose="02040503050406030204" pitchFamily="18" charset="0"/>
                            </a:rPr>
                            <m:t>1</m:t>
                          </m:r>
                        </m:sub>
                      </m:sSub>
                      <m:r>
                        <a:rPr lang="pt-BR" sz="2200" b="0" i="1" smtClean="0">
                          <a:latin typeface="Cambria Math" panose="02040503050406030204" pitchFamily="18" charset="0"/>
                        </a:rPr>
                        <m:t>=</m:t>
                      </m:r>
                      <m:sSup>
                        <m:sSupPr>
                          <m:ctrlPr>
                            <a:rPr lang="pt-BR" sz="2200" i="1">
                              <a:latin typeface="Cambria Math" panose="02040503050406030204" pitchFamily="18" charset="0"/>
                            </a:rPr>
                          </m:ctrlPr>
                        </m:sSupPr>
                        <m:e>
                          <m:r>
                            <a:rPr lang="pt-BR" sz="2200" i="1">
                              <a:latin typeface="Cambria Math" panose="02040503050406030204" pitchFamily="18" charset="0"/>
                              <a:ea typeface="Cambria Math" panose="02040503050406030204" pitchFamily="18" charset="0"/>
                            </a:rPr>
                            <m:t>𝛿</m:t>
                          </m:r>
                        </m:e>
                        <m:sup>
                          <m:r>
                            <a:rPr lang="pt-BR" sz="2200" i="1">
                              <a:latin typeface="Cambria Math" panose="02040503050406030204" pitchFamily="18" charset="0"/>
                            </a:rPr>
                            <m:t>2</m:t>
                          </m:r>
                        </m:sup>
                      </m:sSup>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1,1</m:t>
                          </m:r>
                        </m:sub>
                        <m:sup>
                          <m:r>
                            <a:rPr lang="pt-BR" sz="2200" i="1">
                              <a:latin typeface="Cambria Math" panose="02040503050406030204" pitchFamily="18" charset="0"/>
                            </a:rPr>
                            <m:t>2</m:t>
                          </m:r>
                        </m:sup>
                      </m:sSubSup>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′1</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e>
                      </m:d>
                      <m:sSub>
                        <m:sSubPr>
                          <m:ctrlPr>
                            <a:rPr lang="pt-BR" sz="2200" i="1">
                              <a:latin typeface="Cambria Math" panose="02040503050406030204" pitchFamily="18" charset="0"/>
                            </a:rPr>
                          </m:ctrlPr>
                        </m:sSubPr>
                        <m:e>
                          <m:r>
                            <a:rPr lang="pt-BR" sz="2200" i="1">
                              <a:latin typeface="Cambria Math" panose="02040503050406030204" pitchFamily="18" charset="0"/>
                            </a:rPr>
                            <m:t>𝑥</m:t>
                          </m:r>
                        </m:e>
                        <m:sub>
                          <m:r>
                            <a:rPr lang="pt-BR" sz="2200" i="1">
                              <a:latin typeface="Cambria Math" panose="02040503050406030204" pitchFamily="18" charset="0"/>
                            </a:rPr>
                            <m:t>1</m:t>
                          </m:r>
                        </m:sub>
                      </m:sSub>
                    </m:oMath>
                  </m:oMathPara>
                </a14:m>
                <a:endParaRPr lang="pt-BR" sz="2200" i="1" dirty="0" smtClean="0">
                  <a:latin typeface="Cambria Math" panose="02040503050406030204" pitchFamily="18" charset="0"/>
                </a:endParaRPr>
              </a:p>
              <a:p>
                <a:pPr marL="0" indent="0">
                  <a:buNone/>
                </a:pPr>
                <a:r>
                  <a:rPr lang="pt-BR" sz="2200" b="0" dirty="0" smtClean="0"/>
                  <a:t>           </a:t>
                </a:r>
                <a14:m>
                  <m:oMath xmlns:m="http://schemas.openxmlformats.org/officeDocument/2006/math">
                    <m:r>
                      <a:rPr lang="pt-BR" sz="2200" b="0" i="0" smtClean="0">
                        <a:latin typeface="Cambria Math" panose="02040503050406030204" pitchFamily="18" charset="0"/>
                      </a:rPr>
                      <m:t>                             </m:t>
                    </m:r>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r>
                          <a:rPr lang="pt-BR" sz="2200" i="1">
                            <a:latin typeface="Cambria Math" panose="02040503050406030204" pitchFamily="18" charset="0"/>
                          </a:rPr>
                          <m:t>𝑑</m:t>
                        </m:r>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1</m:t>
                            </m:r>
                          </m:sub>
                          <m:sup>
                            <m:r>
                              <a:rPr lang="pt-BR" sz="2200" i="1">
                                <a:latin typeface="Cambria Math" panose="02040503050406030204" pitchFamily="18" charset="0"/>
                              </a:rPr>
                              <m:t>2</m:t>
                            </m:r>
                          </m:sup>
                        </m:sSubSup>
                      </m:e>
                    </m:d>
                    <m:sSup>
                      <m:sSupPr>
                        <m:ctrlPr>
                          <a:rPr lang="pt-BR" sz="2200" i="1">
                            <a:latin typeface="Cambria Math" panose="02040503050406030204" pitchFamily="18" charset="0"/>
                          </a:rPr>
                        </m:ctrlPr>
                      </m:sSupPr>
                      <m:e>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m:t>
                            </m:r>
                          </m:sup>
                        </m:sSup>
                      </m:e>
                      <m:sup>
                        <m:r>
                          <a:rPr lang="pt-BR" sz="2200" i="1">
                            <a:latin typeface="Cambria Math" panose="02040503050406030204" pitchFamily="18" charset="0"/>
                          </a:rPr>
                          <m:t>2</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2</m:t>
                            </m:r>
                          </m:sup>
                        </m:sSubSup>
                      </m:e>
                    </m:d>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1,1</m:t>
                        </m:r>
                      </m:sub>
                      <m:sup>
                        <m:r>
                          <a:rPr lang="pt-BR" sz="2200" i="1">
                            <a:latin typeface="Cambria Math" panose="02040503050406030204" pitchFamily="18" charset="0"/>
                          </a:rPr>
                          <m:t>2</m:t>
                        </m:r>
                      </m:sup>
                    </m:sSubSup>
                    <m:sSup>
                      <m:sSupPr>
                        <m:ctrlPr>
                          <a:rPr lang="pt-BR" sz="2200" i="1">
                            <a:latin typeface="Cambria Math" panose="02040503050406030204" pitchFamily="18" charset="0"/>
                          </a:rPr>
                        </m:ctrlPr>
                      </m:sSupPr>
                      <m:e>
                        <m:r>
                          <a:rPr lang="pt-BR" sz="2200" i="1">
                            <a:latin typeface="Cambria Math" panose="02040503050406030204" pitchFamily="18" charset="0"/>
                          </a:rPr>
                          <m:t>𝑓</m:t>
                        </m:r>
                      </m:e>
                      <m:sup>
                        <m:r>
                          <a:rPr lang="pt-BR" sz="2200" i="1">
                            <a:latin typeface="Cambria Math" panose="02040503050406030204" pitchFamily="18" charset="0"/>
                          </a:rPr>
                          <m:t>′1</m:t>
                        </m:r>
                      </m:sup>
                    </m:sSup>
                    <m:d>
                      <m:dPr>
                        <m:ctrlPr>
                          <a:rPr lang="pt-BR" sz="2200" i="1">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1</m:t>
                            </m:r>
                          </m:sub>
                          <m:sup>
                            <m:r>
                              <a:rPr lang="pt-BR" sz="2200" i="1">
                                <a:latin typeface="Cambria Math" panose="02040503050406030204" pitchFamily="18" charset="0"/>
                              </a:rPr>
                              <m:t>1</m:t>
                            </m:r>
                          </m:sup>
                        </m:sSubSup>
                      </m:e>
                    </m:d>
                    <m:sSub>
                      <m:sSubPr>
                        <m:ctrlPr>
                          <a:rPr lang="pt-BR" sz="2200" i="1">
                            <a:latin typeface="Cambria Math" panose="02040503050406030204" pitchFamily="18" charset="0"/>
                          </a:rPr>
                        </m:ctrlPr>
                      </m:sSubPr>
                      <m:e>
                        <m:r>
                          <a:rPr lang="pt-BR" sz="2200" i="1">
                            <a:latin typeface="Cambria Math" panose="02040503050406030204" pitchFamily="18" charset="0"/>
                          </a:rPr>
                          <m:t>𝑥</m:t>
                        </m:r>
                      </m:e>
                      <m:sub>
                        <m:r>
                          <a:rPr lang="pt-BR" sz="2200" i="1">
                            <a:latin typeface="Cambria Math" panose="02040503050406030204" pitchFamily="18" charset="0"/>
                          </a:rPr>
                          <m:t>1</m:t>
                        </m:r>
                      </m:sub>
                    </m:sSub>
                  </m:oMath>
                </a14:m>
                <a:endParaRPr lang="pt-BR"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520609" cy="5032376"/>
              </a:xfrm>
              <a:blipFill rotWithShape="0">
                <a:blip r:embed="rId2"/>
                <a:stretch>
                  <a:fillRect l="-1460" t="-1937"/>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6"/>
          <a:stretch/>
        </p:blipFill>
        <p:spPr>
          <a:xfrm>
            <a:off x="8292978" y="2972836"/>
            <a:ext cx="3862428" cy="2334660"/>
          </a:xfrm>
          <a:prstGeom prst="rect">
            <a:avLst/>
          </a:prstGeom>
        </p:spPr>
      </p:pic>
    </p:spTree>
    <p:extLst>
      <p:ext uri="{BB962C8B-B14F-4D97-AF65-F5344CB8AC3E}">
        <p14:creationId xmlns:p14="http://schemas.microsoft.com/office/powerpoint/2010/main" val="2592681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50601" cy="5032376"/>
              </a:xfrm>
            </p:spPr>
            <p:txBody>
              <a:bodyPr/>
              <a:lstStyle/>
              <a:p>
                <a:r>
                  <a:rPr lang="pt-BR" dirty="0" smtClean="0"/>
                  <a:t>Aplicando-se o mesmo procedimento aos outros pesos, temos:</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b="0" i="1" smtClean="0">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2</m:t>
                              </m:r>
                            </m:sup>
                          </m:s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𝑑</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e>
                              </m:d>
                            </m:e>
                            <m:sup>
                              <m:r>
                                <a:rPr lang="pt-BR" i="1">
                                  <a:latin typeface="Cambria Math" panose="02040503050406030204" pitchFamily="18" charset="0"/>
                                </a:rPr>
                                <m:t>2</m:t>
                              </m:r>
                            </m:sup>
                          </m:s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2</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den>
                      </m:f>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1</m:t>
                              </m:r>
                            </m:sub>
                            <m:sup>
                              <m:r>
                                <a:rPr lang="pt-BR" i="1">
                                  <a:latin typeface="Cambria Math" panose="02040503050406030204" pitchFamily="18" charset="0"/>
                                </a:rPr>
                                <m:t>1</m:t>
                              </m:r>
                            </m:sup>
                          </m:sSubSup>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50601" cy="5032376"/>
              </a:xfrm>
              <a:blipFill rotWithShape="0">
                <a:blip r:embed="rId2"/>
                <a:stretch>
                  <a:fillRect l="-929" t="-1937"/>
                </a:stretch>
              </a:blipFill>
            </p:spPr>
            <p:txBody>
              <a:bodyPr/>
              <a:lstStyle/>
              <a:p>
                <a:r>
                  <a:rPr lang="pt-BR">
                    <a:noFill/>
                  </a:rPr>
                  <a:t> </a:t>
                </a:r>
              </a:p>
            </p:txBody>
          </p:sp>
        </mc:Fallback>
      </mc:AlternateContent>
    </p:spTree>
    <p:extLst>
      <p:ext uri="{BB962C8B-B14F-4D97-AF65-F5344CB8AC3E}">
        <p14:creationId xmlns:p14="http://schemas.microsoft.com/office/powerpoint/2010/main" val="3461997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p:sp>
        <p:nvSpPr>
          <p:cNvPr id="3" name="Content Placeholder 2"/>
          <p:cNvSpPr>
            <a:spLocks noGrp="1"/>
          </p:cNvSpPr>
          <p:nvPr>
            <p:ph idx="1"/>
          </p:nvPr>
        </p:nvSpPr>
        <p:spPr>
          <a:xfrm>
            <a:off x="838200" y="2177319"/>
            <a:ext cx="11021704" cy="4351338"/>
          </a:xfrm>
        </p:spPr>
        <p:txBody>
          <a:bodyPr/>
          <a:lstStyle/>
          <a:p>
            <a:r>
              <a:rPr lang="pt-BR" dirty="0"/>
              <a:t>Podemos dizer que os elementos básicos do </a:t>
            </a:r>
            <a:r>
              <a:rPr lang="pt-BR" dirty="0" smtClean="0"/>
              <a:t>aprendizado de máquina </a:t>
            </a:r>
            <a:r>
              <a:rPr lang="pt-BR" dirty="0"/>
              <a:t>através de redes neurais foram apresentados até aqui. </a:t>
            </a:r>
          </a:p>
          <a:p>
            <a:r>
              <a:rPr lang="pt-BR" dirty="0"/>
              <a:t>Porém, existem importantes aspectos práticos que devem ser comentados de modo que vocês fiquem mais familiarizados com as práticas atuais.</a:t>
            </a:r>
          </a:p>
          <a:p>
            <a:r>
              <a:rPr lang="pt-BR" dirty="0"/>
              <a:t>Começamos falando da questão do cálculo do </a:t>
            </a:r>
            <a:r>
              <a:rPr lang="pt-BR" b="1" i="1" dirty="0"/>
              <a:t>vetor gradiente</a:t>
            </a:r>
            <a:r>
              <a:rPr lang="pt-BR" dirty="0"/>
              <a:t>.</a:t>
            </a:r>
          </a:p>
        </p:txBody>
      </p:sp>
    </p:spTree>
    <p:extLst>
      <p:ext uri="{BB962C8B-B14F-4D97-AF65-F5344CB8AC3E}">
        <p14:creationId xmlns:p14="http://schemas.microsoft.com/office/powerpoint/2010/main" val="38796414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78029" cy="5032375"/>
              </a:xfrm>
            </p:spPr>
            <p:txBody>
              <a:bodyPr>
                <a:normAutofit/>
              </a:bodyPr>
              <a:lstStyle/>
              <a:p>
                <a:pPr marL="0" indent="0">
                  <a:buNone/>
                </a:pPr>
                <a:r>
                  <a:rPr lang="pt-BR" b="1" dirty="0" smtClean="0"/>
                  <a:t>Versões </a:t>
                </a:r>
                <a:r>
                  <a:rPr lang="pt-BR" b="1" dirty="0"/>
                  <a:t>Online, Batch e </a:t>
                </a:r>
                <a:r>
                  <a:rPr lang="pt-BR" b="1" dirty="0" smtClean="0"/>
                  <a:t>Minibatch</a:t>
                </a:r>
                <a:endParaRPr lang="pt-BR" dirty="0" smtClean="0"/>
              </a:p>
              <a:p>
                <a:r>
                  <a:rPr lang="pt-BR" dirty="0" smtClean="0"/>
                  <a:t>Conforme </a:t>
                </a:r>
                <a:r>
                  <a:rPr lang="pt-BR" dirty="0"/>
                  <a:t>vimos nos slides anteriores, a base para o aprendizado em redes MLP é a obtenção do </a:t>
                </a:r>
                <a:r>
                  <a:rPr lang="pt-BR" b="1" i="1" dirty="0"/>
                  <a:t>vetor gradiente </a:t>
                </a:r>
                <a:r>
                  <a:rPr lang="pt-BR" dirty="0"/>
                  <a:t>e o estabelecimento de um processo iterativo de busca dos </a:t>
                </a:r>
                <a:r>
                  <a:rPr lang="pt-BR" b="1" i="1" dirty="0"/>
                  <a:t>pesos sinápticos </a:t>
                </a:r>
                <a:r>
                  <a:rPr lang="pt-BR" dirty="0"/>
                  <a:t>que minmizem a </a:t>
                </a:r>
                <a:r>
                  <a:rPr lang="pt-BR" b="1" i="1" dirty="0"/>
                  <a:t>função de custo</a:t>
                </a:r>
                <a:r>
                  <a:rPr lang="pt-BR" dirty="0"/>
                  <a:t>. </a:t>
                </a:r>
              </a:p>
              <a:p>
                <a:r>
                  <a:rPr lang="pt-BR" dirty="0"/>
                  <a:t>Vimos que a obtenção do </a:t>
                </a:r>
                <a:r>
                  <a:rPr lang="pt-BR" b="1" i="1" dirty="0"/>
                  <a:t>vetor gradiente</a:t>
                </a:r>
                <a:r>
                  <a:rPr lang="pt-BR" dirty="0"/>
                  <a:t> se dá através de um processo de </a:t>
                </a:r>
                <a:r>
                  <a:rPr lang="pt-BR" b="1" i="1" dirty="0"/>
                  <a:t>retropropagação </a:t>
                </a:r>
                <a:r>
                  <a:rPr lang="pt-BR" b="1" i="1" dirty="0" smtClean="0"/>
                  <a:t>do erro </a:t>
                </a:r>
                <a:r>
                  <a:rPr lang="pt-BR" dirty="0" smtClean="0"/>
                  <a:t>em </a:t>
                </a:r>
                <a:r>
                  <a:rPr lang="pt-BR" dirty="0"/>
                  <a:t>que </a:t>
                </a:r>
                <a:r>
                  <a:rPr lang="pt-BR" dirty="0" smtClean="0"/>
                  <a:t>existem duas etapas:</a:t>
                </a:r>
              </a:p>
              <a:p>
                <a:pPr lvl="1">
                  <a:buFont typeface="Wingdings" panose="05000000000000000000" pitchFamily="2" charset="2"/>
                  <a:buChar char="§"/>
                </a:pPr>
                <a:r>
                  <a:rPr lang="pt-BR" dirty="0"/>
                  <a:t>E</a:t>
                </a:r>
                <a:r>
                  <a:rPr lang="pt-BR" dirty="0" smtClean="0"/>
                  <a:t>tapa direta </a:t>
                </a:r>
                <a:r>
                  <a:rPr lang="pt-BR" dirty="0"/>
                  <a:t>(</a:t>
                </a:r>
                <a:r>
                  <a:rPr lang="pt-BR" b="1" i="1" dirty="0"/>
                  <a:t>forward</a:t>
                </a:r>
                <a:r>
                  <a:rPr lang="pt-BR" dirty="0"/>
                  <a:t>) </a:t>
                </a:r>
                <a:r>
                  <a:rPr lang="pt-BR" dirty="0" smtClean="0"/>
                  <a:t>onde se apresenta </a:t>
                </a:r>
                <a:r>
                  <a:rPr lang="pt-BR" dirty="0"/>
                  <a:t>um exemplo </a:t>
                </a:r>
                <a:r>
                  <a:rPr lang="pt-BR" dirty="0" smtClean="0"/>
                  <a:t>de entrada, </a:t>
                </a:r>
                <a14:m>
                  <m:oMath xmlns:m="http://schemas.openxmlformats.org/officeDocument/2006/math">
                    <m:r>
                      <a:rPr lang="pt-BR" b="1" i="1">
                        <a:latin typeface="Cambria Math" panose="02040503050406030204" pitchFamily="18" charset="0"/>
                      </a:rPr>
                      <m:t>𝒙</m:t>
                    </m:r>
                  </m:oMath>
                </a14:m>
                <a:r>
                  <a:rPr lang="pt-BR" dirty="0" smtClean="0"/>
                  <a:t>, e obtém-se a </a:t>
                </a:r>
                <a:r>
                  <a:rPr lang="pt-BR" dirty="0"/>
                  <a:t>resposta da </a:t>
                </a:r>
                <a:r>
                  <a:rPr lang="pt-BR" dirty="0" smtClean="0"/>
                  <a:t>rede, ou seja, o </a:t>
                </a:r>
                <a:r>
                  <a:rPr lang="pt-BR" b="1" i="1" dirty="0" smtClean="0"/>
                  <a:t>erro de saída</a:t>
                </a:r>
                <a:r>
                  <a:rPr lang="pt-BR" dirty="0"/>
                  <a:t>.</a:t>
                </a:r>
                <a:r>
                  <a:rPr lang="pt-BR" dirty="0" smtClean="0"/>
                  <a:t> </a:t>
                </a:r>
              </a:p>
              <a:p>
                <a:pPr lvl="1">
                  <a:buFont typeface="Wingdings" panose="05000000000000000000" pitchFamily="2" charset="2"/>
                  <a:buChar char="§"/>
                </a:pPr>
                <a:r>
                  <a:rPr lang="pt-BR" dirty="0"/>
                  <a:t>E</a:t>
                </a:r>
                <a:r>
                  <a:rPr lang="pt-BR" dirty="0" smtClean="0"/>
                  <a:t>tapa reversa (</a:t>
                </a:r>
                <a:r>
                  <a:rPr lang="pt-BR" b="1" i="1" dirty="0" smtClean="0"/>
                  <a:t>retropropagação/backpropagation</a:t>
                </a:r>
                <a:r>
                  <a:rPr lang="pt-BR" dirty="0" smtClean="0"/>
                  <a:t>) </a:t>
                </a:r>
                <a:r>
                  <a:rPr lang="pt-BR" dirty="0"/>
                  <a:t>em que se calculam as derivadas parciais </a:t>
                </a:r>
                <a:r>
                  <a:rPr lang="pt-BR" dirty="0" smtClean="0"/>
                  <a:t>necessárias ao longo das camadas anteriores da rede.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78029" cy="5032375"/>
              </a:xfrm>
              <a:blipFill rotWithShape="0">
                <a:blip r:embed="rId2"/>
                <a:stretch>
                  <a:fillRect l="-1100" t="-1937" r="-1375"/>
                </a:stretch>
              </a:blipFill>
            </p:spPr>
            <p:txBody>
              <a:bodyPr/>
              <a:lstStyle/>
              <a:p>
                <a:r>
                  <a:rPr lang="pt-BR">
                    <a:noFill/>
                  </a:rPr>
                  <a:t> </a:t>
                </a:r>
              </a:p>
            </p:txBody>
          </p:sp>
        </mc:Fallback>
      </mc:AlternateContent>
    </p:spTree>
    <p:extLst>
      <p:ext uri="{BB962C8B-B14F-4D97-AF65-F5344CB8AC3E}">
        <p14:creationId xmlns:p14="http://schemas.microsoft.com/office/powerpoint/2010/main" val="2503781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68270" cy="5032375"/>
              </a:xfrm>
            </p:spPr>
            <p:txBody>
              <a:bodyPr/>
              <a:lstStyle/>
              <a:p>
                <a:pPr marL="0" indent="0">
                  <a:buNone/>
                </a:pPr>
                <a:r>
                  <a:rPr lang="pt-BR" b="1" dirty="0" smtClean="0"/>
                  <a:t>Versões Online</a:t>
                </a:r>
                <a:r>
                  <a:rPr lang="pt-BR" b="1" dirty="0"/>
                  <a:t>, Batch e Minibatch</a:t>
                </a:r>
                <a:endParaRPr lang="pt-BR" dirty="0" smtClean="0"/>
              </a:p>
              <a:p>
                <a:r>
                  <a:rPr lang="pt-BR" dirty="0" smtClean="0"/>
                  <a:t>Vimos </a:t>
                </a:r>
                <a:r>
                  <a:rPr lang="pt-BR" dirty="0"/>
                  <a:t>também que se calcula o gradiente associado a cada </a:t>
                </a:r>
                <a:r>
                  <a:rPr lang="pt-BR" dirty="0" smtClean="0"/>
                  <a:t>exemplo de </a:t>
                </a:r>
                <a:r>
                  <a:rPr lang="pt-BR" dirty="0"/>
                  <a:t>entrada e que a combinação de todos esses </a:t>
                </a:r>
                <a:r>
                  <a:rPr lang="pt-BR" b="1" i="1" dirty="0"/>
                  <a:t>gradientes locais</a:t>
                </a:r>
                <a:r>
                  <a:rPr lang="pt-BR" dirty="0"/>
                  <a:t> leva ao gradiente estimado para o conjunto </a:t>
                </a:r>
                <a:r>
                  <a:rPr lang="pt-BR" dirty="0" smtClean="0"/>
                  <a:t>total de exemplos.</a:t>
                </a:r>
                <a:endParaRPr lang="pt-BR" dirty="0"/>
              </a:p>
              <a:p>
                <a:pPr marL="0" indent="0" algn="ctr">
                  <a:buNone/>
                </a:pPr>
                <a14:m>
                  <m:oMathPara xmlns:m="http://schemas.openxmlformats.org/officeDocument/2006/math">
                    <m:oMathParaPr>
                      <m:jc m:val="centerGroup"/>
                    </m:oMathParaPr>
                    <m:oMath xmlns:m="http://schemas.openxmlformats.org/officeDocument/2006/math">
                      <m:f>
                        <m:fPr>
                          <m:ctrlPr>
                            <a:rPr lang="pt-BR" sz="2000" i="1">
                              <a:latin typeface="Cambria Math" panose="02040503050406030204" pitchFamily="18" charset="0"/>
                            </a:rPr>
                          </m:ctrlPr>
                        </m:fPr>
                        <m:num>
                          <m:r>
                            <a:rPr lang="pt-BR" sz="2000" i="1">
                              <a:latin typeface="Cambria Math" panose="02040503050406030204" pitchFamily="18" charset="0"/>
                            </a:rPr>
                            <m:t>𝜕</m:t>
                          </m:r>
                          <m:r>
                            <a:rPr lang="pt-BR" sz="2000" i="1">
                              <a:latin typeface="Cambria Math" panose="02040503050406030204" pitchFamily="18" charset="0"/>
                            </a:rPr>
                            <m:t>𝐽</m:t>
                          </m:r>
                          <m:d>
                            <m:dPr>
                              <m:ctrlPr>
                                <a:rPr lang="pt-BR" sz="2400" i="1">
                                  <a:latin typeface="Cambria Math" panose="02040503050406030204" pitchFamily="18" charset="0"/>
                                </a:rPr>
                              </m:ctrlPr>
                            </m:dPr>
                            <m:e>
                              <m:r>
                                <a:rPr lang="pt-BR" sz="2400" b="1" i="1">
                                  <a:latin typeface="Cambria Math" panose="02040503050406030204" pitchFamily="18" charset="0"/>
                                </a:rPr>
                                <m:t>𝒘</m:t>
                              </m:r>
                            </m:e>
                          </m:d>
                        </m:num>
                        <m:den>
                          <m:r>
                            <a:rPr lang="pt-BR" sz="2000" i="1">
                              <a:latin typeface="Cambria Math" panose="02040503050406030204" pitchFamily="18" charset="0"/>
                            </a:rPr>
                            <m:t>𝜕</m:t>
                          </m:r>
                          <m:sSubSup>
                            <m:sSubSupPr>
                              <m:ctrlPr>
                                <a:rPr lang="pt-BR" sz="2000" i="1">
                                  <a:latin typeface="Cambria Math" panose="02040503050406030204" pitchFamily="18" charset="0"/>
                                </a:rPr>
                              </m:ctrlPr>
                            </m:sSubSupPr>
                            <m:e>
                              <m:r>
                                <a:rPr lang="pt-BR" sz="2000" i="1">
                                  <a:latin typeface="Cambria Math" panose="02040503050406030204" pitchFamily="18" charset="0"/>
                                </a:rPr>
                                <m:t>𝑤</m:t>
                              </m:r>
                            </m:e>
                            <m:sub>
                              <m:r>
                                <a:rPr lang="pt-BR" sz="2000" i="1">
                                  <a:latin typeface="Cambria Math" panose="02040503050406030204" pitchFamily="18" charset="0"/>
                                </a:rPr>
                                <m:t>𝑖</m:t>
                              </m:r>
                              <m:r>
                                <a:rPr lang="pt-BR" sz="2000" i="1">
                                  <a:latin typeface="Cambria Math" panose="02040503050406030204" pitchFamily="18" charset="0"/>
                                </a:rPr>
                                <m:t>,</m:t>
                              </m:r>
                              <m:r>
                                <a:rPr lang="pt-BR" sz="2000" i="1">
                                  <a:latin typeface="Cambria Math" panose="02040503050406030204" pitchFamily="18" charset="0"/>
                                </a:rPr>
                                <m:t>𝑗</m:t>
                              </m:r>
                            </m:sub>
                            <m:sup>
                              <m:r>
                                <a:rPr lang="pt-BR" sz="2000" i="1">
                                  <a:latin typeface="Cambria Math" panose="02040503050406030204" pitchFamily="18" charset="0"/>
                                </a:rPr>
                                <m:t>𝑚</m:t>
                              </m:r>
                            </m:sup>
                          </m:sSubSup>
                        </m:den>
                      </m:f>
                      <m:r>
                        <a:rPr lang="pt-BR" sz="2000" i="1">
                          <a:latin typeface="Cambria Math" panose="02040503050406030204" pitchFamily="18" charset="0"/>
                        </a:rPr>
                        <m:t>=</m:t>
                      </m:r>
                      <m:f>
                        <m:fPr>
                          <m:ctrlPr>
                            <a:rPr lang="pt-BR" sz="2000" i="1" smtClean="0">
                              <a:latin typeface="Cambria Math" panose="02040503050406030204" pitchFamily="18" charset="0"/>
                            </a:rPr>
                          </m:ctrlPr>
                        </m:fPr>
                        <m:num>
                          <m:r>
                            <a:rPr lang="pt-BR" sz="2000" b="0" i="1" smtClean="0">
                              <a:latin typeface="Cambria Math" panose="02040503050406030204" pitchFamily="18" charset="0"/>
                            </a:rPr>
                            <m:t>1</m:t>
                          </m:r>
                        </m:num>
                        <m:den>
                          <m:sSub>
                            <m:sSubPr>
                              <m:ctrlPr>
                                <a:rPr lang="pt-BR" sz="2000" i="1">
                                  <a:latin typeface="Cambria Math" panose="02040503050406030204" pitchFamily="18" charset="0"/>
                                </a:rPr>
                              </m:ctrlPr>
                            </m:sSubPr>
                            <m:e>
                              <m:r>
                                <a:rPr lang="pt-BR" sz="2000" i="1">
                                  <a:latin typeface="Cambria Math" panose="02040503050406030204" pitchFamily="18" charset="0"/>
                                </a:rPr>
                                <m:t>𝑁</m:t>
                              </m:r>
                            </m:e>
                            <m:sub>
                              <m:r>
                                <m:rPr>
                                  <m:sty m:val="p"/>
                                </m:rPr>
                                <a:rPr lang="pt-BR" sz="2000">
                                  <a:latin typeface="Cambria Math" panose="02040503050406030204" pitchFamily="18" charset="0"/>
                                </a:rPr>
                                <m:t>dados</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𝑁</m:t>
                              </m:r>
                            </m:e>
                            <m:sub>
                              <m:r>
                                <a:rPr lang="pt-BR" sz="2000" i="1">
                                  <a:latin typeface="Cambria Math" panose="02040503050406030204" pitchFamily="18" charset="0"/>
                                </a:rPr>
                                <m:t>𝑀</m:t>
                              </m:r>
                            </m:sub>
                          </m:sSub>
                        </m:den>
                      </m:f>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𝑛</m:t>
                          </m:r>
                          <m:r>
                            <a:rPr lang="pt-BR" sz="2000" i="1">
                              <a:latin typeface="Cambria Math" panose="02040503050406030204" pitchFamily="18" charset="0"/>
                            </a:rPr>
                            <m:t>=1</m:t>
                          </m:r>
                        </m:sub>
                        <m:sup>
                          <m:sSub>
                            <m:sSubPr>
                              <m:ctrlPr>
                                <a:rPr lang="pt-BR" sz="2000" i="1">
                                  <a:latin typeface="Cambria Math" panose="02040503050406030204" pitchFamily="18" charset="0"/>
                                </a:rPr>
                              </m:ctrlPr>
                            </m:sSubPr>
                            <m:e>
                              <m:r>
                                <a:rPr lang="pt-BR" sz="2000" i="1">
                                  <a:latin typeface="Cambria Math" panose="02040503050406030204" pitchFamily="18" charset="0"/>
                                </a:rPr>
                                <m:t>𝑁</m:t>
                              </m:r>
                            </m:e>
                            <m:sub>
                              <m:r>
                                <m:rPr>
                                  <m:sty m:val="p"/>
                                </m:rPr>
                                <a:rPr lang="pt-BR" sz="2000">
                                  <a:latin typeface="Cambria Math" panose="02040503050406030204" pitchFamily="18" charset="0"/>
                                </a:rPr>
                                <m:t>dados</m:t>
                              </m:r>
                            </m:sub>
                          </m:sSub>
                        </m:sup>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𝑗</m:t>
                              </m:r>
                              <m:r>
                                <a:rPr lang="pt-BR" sz="2000" i="1">
                                  <a:latin typeface="Cambria Math" panose="02040503050406030204" pitchFamily="18" charset="0"/>
                                </a:rPr>
                                <m:t>=1</m:t>
                              </m:r>
                            </m:sub>
                            <m:sup>
                              <m:sSub>
                                <m:sSubPr>
                                  <m:ctrlPr>
                                    <a:rPr lang="pt-BR" sz="2000" i="1">
                                      <a:latin typeface="Cambria Math" panose="02040503050406030204" pitchFamily="18" charset="0"/>
                                    </a:rPr>
                                  </m:ctrlPr>
                                </m:sSubPr>
                                <m:e>
                                  <m:r>
                                    <a:rPr lang="pt-BR" sz="2000" i="1">
                                      <a:latin typeface="Cambria Math" panose="02040503050406030204" pitchFamily="18" charset="0"/>
                                    </a:rPr>
                                    <m:t>𝑁</m:t>
                                  </m:r>
                                </m:e>
                                <m:sub>
                                  <m:r>
                                    <a:rPr lang="pt-BR" sz="2000" i="1">
                                      <a:latin typeface="Cambria Math" panose="02040503050406030204" pitchFamily="18" charset="0"/>
                                    </a:rPr>
                                    <m:t>𝑀</m:t>
                                  </m:r>
                                </m:sub>
                              </m:sSub>
                            </m:sup>
                            <m:e>
                              <m:f>
                                <m:fPr>
                                  <m:ctrlPr>
                                    <a:rPr lang="pt-BR" sz="2000" i="1">
                                      <a:latin typeface="Cambria Math" panose="02040503050406030204" pitchFamily="18" charset="0"/>
                                    </a:rPr>
                                  </m:ctrlPr>
                                </m:fPr>
                                <m:num>
                                  <m:sSubSup>
                                    <m:sSubSupPr>
                                      <m:ctrlPr>
                                        <a:rPr lang="pt-BR" sz="2000" i="1">
                                          <a:latin typeface="Cambria Math" panose="02040503050406030204" pitchFamily="18" charset="0"/>
                                        </a:rPr>
                                      </m:ctrlPr>
                                    </m:sSubSupPr>
                                    <m:e>
                                      <m:r>
                                        <a:rPr lang="pt-BR" sz="2000" i="1">
                                          <a:latin typeface="Cambria Math" panose="02040503050406030204" pitchFamily="18" charset="0"/>
                                        </a:rPr>
                                        <m:t>𝜕</m:t>
                                      </m:r>
                                      <m:r>
                                        <a:rPr lang="pt-BR" sz="2000" i="1">
                                          <a:latin typeface="Cambria Math" panose="02040503050406030204" pitchFamily="18" charset="0"/>
                                        </a:rPr>
                                        <m:t>𝑒</m:t>
                                      </m:r>
                                    </m:e>
                                    <m:sub>
                                      <m:r>
                                        <a:rPr lang="pt-BR" sz="2000" i="1">
                                          <a:latin typeface="Cambria Math" panose="02040503050406030204" pitchFamily="18" charset="0"/>
                                        </a:rPr>
                                        <m:t>𝑗</m:t>
                                      </m:r>
                                    </m:sub>
                                    <m:sup>
                                      <m:r>
                                        <a:rPr lang="pt-BR" sz="2000" i="1">
                                          <a:latin typeface="Cambria Math" panose="02040503050406030204" pitchFamily="18" charset="0"/>
                                        </a:rPr>
                                        <m:t>2</m:t>
                                      </m:r>
                                    </m:sup>
                                  </m:sSubSup>
                                  <m:d>
                                    <m:dPr>
                                      <m:ctrlPr>
                                        <a:rPr lang="pt-BR" sz="2000" i="1">
                                          <a:latin typeface="Cambria Math" panose="02040503050406030204" pitchFamily="18" charset="0"/>
                                        </a:rPr>
                                      </m:ctrlPr>
                                    </m:dPr>
                                    <m:e>
                                      <m:r>
                                        <a:rPr lang="pt-BR" sz="2000" i="1">
                                          <a:latin typeface="Cambria Math" panose="02040503050406030204" pitchFamily="18" charset="0"/>
                                        </a:rPr>
                                        <m:t>𝑛</m:t>
                                      </m:r>
                                    </m:e>
                                  </m:d>
                                </m:num>
                                <m:den>
                                  <m:r>
                                    <a:rPr lang="pt-BR" sz="2000" i="1">
                                      <a:latin typeface="Cambria Math" panose="02040503050406030204" pitchFamily="18" charset="0"/>
                                    </a:rPr>
                                    <m:t>𝜕</m:t>
                                  </m:r>
                                  <m:sSubSup>
                                    <m:sSubSupPr>
                                      <m:ctrlPr>
                                        <a:rPr lang="pt-BR" sz="2000" i="1">
                                          <a:latin typeface="Cambria Math" panose="02040503050406030204" pitchFamily="18" charset="0"/>
                                        </a:rPr>
                                      </m:ctrlPr>
                                    </m:sSubSupPr>
                                    <m:e>
                                      <m:r>
                                        <a:rPr lang="pt-BR" sz="2000" i="1">
                                          <a:latin typeface="Cambria Math" panose="02040503050406030204" pitchFamily="18" charset="0"/>
                                        </a:rPr>
                                        <m:t>𝑤</m:t>
                                      </m:r>
                                    </m:e>
                                    <m:sub>
                                      <m:r>
                                        <a:rPr lang="pt-BR" sz="2000" i="1">
                                          <a:latin typeface="Cambria Math" panose="02040503050406030204" pitchFamily="18" charset="0"/>
                                        </a:rPr>
                                        <m:t>𝑖</m:t>
                                      </m:r>
                                      <m:r>
                                        <a:rPr lang="pt-BR" sz="2000" i="1">
                                          <a:latin typeface="Cambria Math" panose="02040503050406030204" pitchFamily="18" charset="0"/>
                                        </a:rPr>
                                        <m:t>,</m:t>
                                      </m:r>
                                      <m:r>
                                        <a:rPr lang="pt-BR" sz="2000" i="1">
                                          <a:latin typeface="Cambria Math" panose="02040503050406030204" pitchFamily="18" charset="0"/>
                                        </a:rPr>
                                        <m:t>𝑗</m:t>
                                      </m:r>
                                    </m:sub>
                                    <m:sup>
                                      <m:r>
                                        <a:rPr lang="pt-BR" sz="2000" i="1">
                                          <a:latin typeface="Cambria Math" panose="02040503050406030204" pitchFamily="18" charset="0"/>
                                        </a:rPr>
                                        <m:t>𝑚</m:t>
                                      </m:r>
                                    </m:sup>
                                  </m:sSubSup>
                                </m:den>
                              </m:f>
                            </m:e>
                          </m:nary>
                        </m:e>
                      </m:nary>
                    </m:oMath>
                  </m:oMathPara>
                </a14:m>
                <a:endParaRPr lang="pt-BR" sz="2200" dirty="0"/>
              </a:p>
              <a:p>
                <a:r>
                  <a:rPr lang="pt-BR" dirty="0"/>
                  <a:t>No entanto, surge aqui um questionamento interessante: o que é melhor, usar o </a:t>
                </a:r>
                <a:r>
                  <a:rPr lang="pt-BR" b="1" i="1" dirty="0"/>
                  <a:t>gradiente local e já dar um passo de </a:t>
                </a:r>
                <a:r>
                  <a:rPr lang="pt-BR" b="1" i="1" dirty="0" smtClean="0"/>
                  <a:t>otimização</a:t>
                </a:r>
                <a:r>
                  <a:rPr lang="pt-BR" dirty="0" smtClean="0"/>
                  <a:t>, ou seja, atualizar os pesos, </a:t>
                </a:r>
                <a:r>
                  <a:rPr lang="pt-BR" dirty="0"/>
                  <a:t>ou </a:t>
                </a:r>
                <a:r>
                  <a:rPr lang="pt-BR" b="1" i="1" dirty="0"/>
                  <a:t>reunir o gradiente completo e então dar um passo único e mais preciso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68270" cy="5032375"/>
              </a:xfrm>
              <a:blipFill rotWithShape="0">
                <a:blip r:embed="rId2"/>
                <a:stretch>
                  <a:fillRect l="-1146" t="-1937" r="-328"/>
                </a:stretch>
              </a:blipFill>
            </p:spPr>
            <p:txBody>
              <a:bodyPr/>
              <a:lstStyle/>
              <a:p>
                <a:r>
                  <a:rPr lang="pt-BR">
                    <a:noFill/>
                  </a:rPr>
                  <a:t> </a:t>
                </a:r>
              </a:p>
            </p:txBody>
          </p:sp>
        </mc:Fallback>
      </mc:AlternateContent>
    </p:spTree>
    <p:extLst>
      <p:ext uri="{BB962C8B-B14F-4D97-AF65-F5344CB8AC3E}">
        <p14:creationId xmlns:p14="http://schemas.microsoft.com/office/powerpoint/2010/main" val="2869388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1571" cy="1325563"/>
          </a:xfrm>
        </p:spPr>
        <p:txBody>
          <a:bodyPr>
            <a:normAutofit/>
          </a:bodyPr>
          <a:lstStyle/>
          <a:p>
            <a:r>
              <a:rPr lang="pt-BR" dirty="0"/>
              <a:t>Algumas visões práticas de algoritmos de </a:t>
            </a:r>
            <a:r>
              <a:rPr lang="pt-BR" dirty="0" smtClean="0"/>
              <a:t>aprendizado</a:t>
            </a:r>
            <a:endParaRPr lang="pt-BR" dirty="0"/>
          </a:p>
        </p:txBody>
      </p:sp>
      <p:sp>
        <p:nvSpPr>
          <p:cNvPr id="3" name="Content Placeholder 2"/>
          <p:cNvSpPr>
            <a:spLocks noGrp="1"/>
          </p:cNvSpPr>
          <p:nvPr>
            <p:ph idx="1"/>
          </p:nvPr>
        </p:nvSpPr>
        <p:spPr>
          <a:xfrm>
            <a:off x="838199" y="1825624"/>
            <a:ext cx="11217677" cy="2304487"/>
          </a:xfrm>
        </p:spPr>
        <p:txBody>
          <a:bodyPr>
            <a:normAutofit fontScale="92500" lnSpcReduction="10000"/>
          </a:bodyPr>
          <a:lstStyle/>
          <a:p>
            <a:pPr marL="0" indent="0">
              <a:buNone/>
            </a:pPr>
            <a:r>
              <a:rPr lang="pt-BR" b="1" dirty="0"/>
              <a:t>Versões Online, Batch e </a:t>
            </a:r>
            <a:r>
              <a:rPr lang="pt-BR" b="1" dirty="0" smtClean="0"/>
              <a:t>Minibatch</a:t>
            </a:r>
            <a:endParaRPr lang="pt-BR" dirty="0" smtClean="0"/>
          </a:p>
          <a:p>
            <a:r>
              <a:rPr lang="pt-BR" dirty="0" smtClean="0"/>
              <a:t>Nesse </a:t>
            </a:r>
            <a:r>
              <a:rPr lang="pt-BR" dirty="0"/>
              <a:t>questionamento, existem duas abordagens: o cálculo </a:t>
            </a:r>
            <a:r>
              <a:rPr lang="pt-BR" b="1" i="1" dirty="0"/>
              <a:t>online</a:t>
            </a:r>
            <a:r>
              <a:rPr lang="pt-BR" dirty="0"/>
              <a:t> do gradiente </a:t>
            </a:r>
            <a:r>
              <a:rPr lang="pt-BR" dirty="0" smtClean="0"/>
              <a:t>(ou seja, exemplo-a-exemplo</a:t>
            </a:r>
            <a:r>
              <a:rPr lang="pt-BR" dirty="0"/>
              <a:t>) e o cálculo em batelada (</a:t>
            </a:r>
            <a:r>
              <a:rPr lang="pt-BR" b="1" i="1" dirty="0"/>
              <a:t>batch</a:t>
            </a:r>
            <a:r>
              <a:rPr lang="pt-BR" dirty="0"/>
              <a:t>) do gradiente. </a:t>
            </a:r>
          </a:p>
          <a:p>
            <a:r>
              <a:rPr lang="pt-BR" dirty="0"/>
              <a:t>Vejamos inicialmente a noção geral de </a:t>
            </a:r>
            <a:r>
              <a:rPr lang="pt-BR" b="1" i="1" dirty="0"/>
              <a:t>adaptação dos pesos sinápticos </a:t>
            </a:r>
            <a:r>
              <a:rPr lang="pt-BR" dirty="0"/>
              <a:t>com </a:t>
            </a:r>
            <a:r>
              <a:rPr lang="pt-BR" dirty="0" smtClean="0"/>
              <a:t>o cálculo </a:t>
            </a:r>
            <a:r>
              <a:rPr lang="pt-BR" b="1" i="1" dirty="0"/>
              <a:t>online </a:t>
            </a:r>
            <a:r>
              <a:rPr lang="pt-BR" dirty="0"/>
              <a:t>do gradiente, como expressa o </a:t>
            </a:r>
            <a:r>
              <a:rPr lang="pt-BR" dirty="0" smtClean="0"/>
              <a:t>algoritmo abaixo com </a:t>
            </a:r>
            <a:r>
              <a:rPr lang="pt-BR" dirty="0"/>
              <a:t>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4130111"/>
                <a:ext cx="8670878" cy="268150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sz="1600" dirty="0" smtClean="0"/>
                  <a:t>Defina valores iniciais para o vetor de pesos </a:t>
                </a:r>
                <a14:m>
                  <m:oMath xmlns:m="http://schemas.openxmlformats.org/officeDocument/2006/math">
                    <m:r>
                      <a:rPr lang="pt-BR" sz="1600" b="1" i="1">
                        <a:latin typeface="Cambria Math" panose="02040503050406030204" pitchFamily="18" charset="0"/>
                      </a:rPr>
                      <m:t>𝒘</m:t>
                    </m:r>
                  </m:oMath>
                </a14:m>
                <a:r>
                  <a:rPr lang="pt-BR" sz="1600" dirty="0"/>
                  <a:t> e um passo de aprendizagem </a:t>
                </a:r>
                <a14:m>
                  <m:oMath xmlns:m="http://schemas.openxmlformats.org/officeDocument/2006/math">
                    <m:r>
                      <a:rPr lang="pt-BR" sz="1600" i="1">
                        <a:latin typeface="Cambria Math" panose="02040503050406030204" pitchFamily="18" charset="0"/>
                        <a:ea typeface="Cambria Math" panose="02040503050406030204" pitchFamily="18" charset="0"/>
                      </a:rPr>
                      <m:t>𝛼</m:t>
                    </m:r>
                  </m:oMath>
                </a14:m>
                <a:r>
                  <a:rPr lang="pt-BR" sz="1600" dirty="0"/>
                  <a:t> pequeno. </a:t>
                </a:r>
              </a:p>
              <a:p>
                <a:pPr marL="285750" indent="-285750">
                  <a:buFont typeface="Wingdings" panose="05000000000000000000" pitchFamily="2" charset="2"/>
                  <a:buChar char="Ø"/>
                </a:pPr>
                <a:r>
                  <a:rPr lang="pt-BR" sz="1600" dirty="0"/>
                  <a:t>Faça </a:t>
                </a: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=0</m:t>
                    </m:r>
                  </m:oMath>
                </a14:m>
                <a:r>
                  <a:rPr lang="pt-BR" sz="1600" dirty="0" smtClean="0"/>
                  <a:t> (épocas), </a:t>
                </a:r>
                <a14:m>
                  <m:oMath xmlns:m="http://schemas.openxmlformats.org/officeDocument/2006/math">
                    <m:r>
                      <a:rPr lang="pt-BR" sz="1600" b="0" i="1" smtClean="0">
                        <a:latin typeface="Cambria Math" panose="02040503050406030204" pitchFamily="18" charset="0"/>
                      </a:rPr>
                      <m:t>𝑡</m:t>
                    </m:r>
                    <m:r>
                      <a:rPr lang="pt-BR" sz="1600" b="0" i="1" smtClean="0">
                        <a:latin typeface="Cambria Math" panose="02040503050406030204" pitchFamily="18" charset="0"/>
                      </a:rPr>
                      <m:t>=0</m:t>
                    </m:r>
                  </m:oMath>
                </a14:m>
                <a:r>
                  <a:rPr lang="pt-BR" sz="1600" dirty="0" smtClean="0"/>
                  <a:t> (iterações) </a:t>
                </a:r>
                <a:r>
                  <a:rPr lang="pt-BR" sz="1600" dirty="0"/>
                  <a:t>e calcule </a:t>
                </a:r>
                <a14:m>
                  <m:oMath xmlns:m="http://schemas.openxmlformats.org/officeDocument/2006/math">
                    <m:r>
                      <a:rPr lang="pt-BR" sz="1600" b="0" i="1" smtClean="0">
                        <a:latin typeface="Cambria Math" panose="02040503050406030204" pitchFamily="18" charset="0"/>
                      </a:rPr>
                      <m:t>𝐽</m:t>
                    </m:r>
                    <m:d>
                      <m:dPr>
                        <m:ctrlPr>
                          <a:rPr lang="pt-BR" sz="1600" b="0" i="1" smtClean="0">
                            <a:latin typeface="Cambria Math" panose="02040503050406030204" pitchFamily="18" charset="0"/>
                          </a:rPr>
                        </m:ctrlPr>
                      </m:dPr>
                      <m:e>
                        <m:r>
                          <a:rPr lang="pt-BR" sz="1600" b="1" i="1">
                            <a:latin typeface="Cambria Math" panose="02040503050406030204" pitchFamily="18" charset="0"/>
                          </a:rPr>
                          <m:t>𝒘</m:t>
                        </m:r>
                        <m:d>
                          <m:dPr>
                            <m:ctrlPr>
                              <a:rPr lang="pt-BR" sz="1600" b="1" i="1" smtClean="0">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a:p>
                <a:pPr marL="285750" indent="-285750">
                  <a:buFont typeface="Wingdings" panose="05000000000000000000" pitchFamily="2" charset="2"/>
                  <a:buChar char="Ø"/>
                </a:pPr>
                <a:r>
                  <a:rPr lang="pt-BR" sz="1600" dirty="0"/>
                  <a:t>Enquanto o critério de parada não for atendido, faça: </a:t>
                </a:r>
              </a:p>
              <a:p>
                <a:pPr marL="742950" lvl="1" indent="-285750">
                  <a:buFont typeface="Courier New" panose="02070309020205020404" pitchFamily="49" charset="0"/>
                  <a:buChar char="o"/>
                </a:pPr>
                <a:r>
                  <a:rPr lang="pt-BR" sz="1600" dirty="0"/>
                  <a:t>Ordene aleatoriamente os exemplos de entrada/saída.</a:t>
                </a:r>
              </a:p>
              <a:p>
                <a:pPr marL="742950" lvl="1" indent="-285750">
                  <a:buFont typeface="Courier New" panose="02070309020205020404" pitchFamily="49" charset="0"/>
                  <a:buChar char="o"/>
                </a:pPr>
                <a:r>
                  <a:rPr lang="pt-BR" sz="1600" dirty="0"/>
                  <a:t>Para </a:t>
                </a:r>
                <a14:m>
                  <m:oMath xmlns:m="http://schemas.openxmlformats.org/officeDocument/2006/math">
                    <m:r>
                      <a:rPr lang="pt-BR" sz="1600" b="0" i="1" smtClean="0">
                        <a:latin typeface="Cambria Math" panose="02040503050406030204" pitchFamily="18" charset="0"/>
                      </a:rPr>
                      <m:t>𝑙</m:t>
                    </m:r>
                  </m:oMath>
                </a14:m>
                <a:r>
                  <a:rPr lang="pt-BR" sz="1600" dirty="0"/>
                  <a:t> variando de 1 até </a:t>
                </a:r>
                <a14:m>
                  <m:oMath xmlns:m="http://schemas.openxmlformats.org/officeDocument/2006/math">
                    <m:r>
                      <a:rPr lang="pt-BR" sz="1600" b="0" i="1" smtClean="0">
                        <a:latin typeface="Cambria Math" panose="02040503050406030204" pitchFamily="18" charset="0"/>
                      </a:rPr>
                      <m:t>𝑁</m:t>
                    </m:r>
                  </m:oMath>
                </a14:m>
                <a:r>
                  <a:rPr lang="pt-BR" sz="1600" dirty="0"/>
                  <a:t>, faça: </a:t>
                </a:r>
              </a:p>
              <a:p>
                <a:pPr marL="1200150" lvl="2" indent="-285750">
                  <a:buFont typeface="Wingdings" panose="05000000000000000000" pitchFamily="2" charset="2"/>
                  <a:buChar char="§"/>
                </a:pPr>
                <a:r>
                  <a:rPr lang="pt-BR" sz="1600" dirty="0"/>
                  <a:t>Apresente o exemplo </a:t>
                </a:r>
                <a14:m>
                  <m:oMath xmlns:m="http://schemas.openxmlformats.org/officeDocument/2006/math">
                    <m:r>
                      <a:rPr lang="pt-BR" sz="1600" i="1">
                        <a:latin typeface="Cambria Math" panose="02040503050406030204" pitchFamily="18" charset="0"/>
                      </a:rPr>
                      <m:t>𝑙</m:t>
                    </m:r>
                    <m:r>
                      <a:rPr lang="pt-BR" sz="1600" i="1">
                        <a:latin typeface="Cambria Math" panose="02040503050406030204" pitchFamily="18" charset="0"/>
                      </a:rPr>
                      <m:t> </m:t>
                    </m:r>
                  </m:oMath>
                </a14:m>
                <a:r>
                  <a:rPr lang="pt-BR" sz="1600" dirty="0"/>
                  <a:t>de entrada à rede.</a:t>
                </a:r>
              </a:p>
              <a:p>
                <a:pPr marL="1200150" lvl="2" indent="-285750">
                  <a:buFont typeface="Wingdings" panose="05000000000000000000" pitchFamily="2" charset="2"/>
                  <a:buChar char="§"/>
                </a:pPr>
                <a:r>
                  <a:rPr lang="pt-BR" sz="1600" dirty="0"/>
                  <a:t>Calcule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𝑡</m:t>
                            </m:r>
                          </m:e>
                        </m:d>
                      </m:e>
                    </m:d>
                  </m:oMath>
                </a14:m>
                <a:r>
                  <a:rPr lang="pt-BR" sz="1600" dirty="0"/>
                  <a:t> e </a:t>
                </a:r>
                <a14:m>
                  <m:oMath xmlns:m="http://schemas.openxmlformats.org/officeDocument/2006/math">
                    <m:r>
                      <a:rPr lang="pt-BR" sz="1600" i="1" smtClean="0">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i="1">
                                <a:latin typeface="Cambria Math" panose="02040503050406030204" pitchFamily="18" charset="0"/>
                              </a:rPr>
                              <m:t>𝑡</m:t>
                            </m:r>
                          </m:e>
                        </m:d>
                      </m:e>
                    </m:d>
                  </m:oMath>
                </a14:m>
                <a:r>
                  <a:rPr lang="pt-BR" sz="1600" dirty="0"/>
                  <a:t>.</a:t>
                </a:r>
              </a:p>
              <a:p>
                <a:pPr marL="1200150" lvl="2" indent="-285750">
                  <a:buFont typeface="Wingdings" panose="05000000000000000000" pitchFamily="2" charset="2"/>
                  <a:buChar char="§"/>
                </a:pPr>
                <a14:m>
                  <m:oMath xmlns:m="http://schemas.openxmlformats.org/officeDocument/2006/math">
                    <m:r>
                      <a:rPr lang="pt-BR" sz="1600" b="1" i="1">
                        <a:latin typeface="Cambria Math" panose="02040503050406030204" pitchFamily="18" charset="0"/>
                      </a:rPr>
                      <m:t>𝒘</m:t>
                    </m:r>
                    <m:d>
                      <m:dPr>
                        <m:ctrlPr>
                          <a:rPr lang="pt-BR" sz="1600" i="1" smtClean="0">
                            <a:latin typeface="Cambria Math" panose="02040503050406030204" pitchFamily="18" charset="0"/>
                          </a:rPr>
                        </m:ctrlPr>
                      </m:dPr>
                      <m:e>
                        <m:r>
                          <a:rPr lang="pt-BR" sz="1600" b="0" i="1" smtClean="0">
                            <a:latin typeface="Cambria Math" panose="02040503050406030204" pitchFamily="18" charset="0"/>
                          </a:rPr>
                          <m:t>𝑡</m:t>
                        </m:r>
                        <m:r>
                          <a:rPr lang="pt-BR" sz="1600" i="1">
                            <a:latin typeface="Cambria Math" panose="02040503050406030204" pitchFamily="18" charset="0"/>
                          </a:rPr>
                          <m:t>+1</m:t>
                        </m:r>
                      </m:e>
                    </m:d>
                    <m:r>
                      <a:rPr lang="pt-BR" sz="1600" b="1" i="1" smtClean="0">
                        <a:latin typeface="Cambria Math" panose="02040503050406030204" pitchFamily="18" charset="0"/>
                      </a:rPr>
                      <m:t>=</m:t>
                    </m:r>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𝑡</m:t>
                        </m:r>
                      </m:e>
                    </m:d>
                    <m:r>
                      <a:rPr lang="pt-BR" sz="1600" b="1" i="1">
                        <a:latin typeface="Cambria Math" panose="02040503050406030204" pitchFamily="18" charset="0"/>
                      </a:rPr>
                      <m:t>−</m:t>
                    </m:r>
                    <m:r>
                      <a:rPr lang="pt-BR" sz="1600" i="1">
                        <a:latin typeface="Cambria Math" panose="02040503050406030204" pitchFamily="18" charset="0"/>
                        <a:ea typeface="Cambria Math" panose="02040503050406030204" pitchFamily="18" charset="0"/>
                      </a:rPr>
                      <m:t>𝛼𝛻</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i="1">
                                <a:latin typeface="Cambria Math" panose="02040503050406030204" pitchFamily="18" charset="0"/>
                              </a:rPr>
                              <m:t>𝑡</m:t>
                            </m:r>
                          </m:e>
                        </m:d>
                      </m:e>
                    </m:d>
                  </m:oMath>
                </a14:m>
                <a:r>
                  <a:rPr lang="pt-BR" sz="1600" dirty="0"/>
                  <a:t>; </a:t>
                </a:r>
                <a14:m>
                  <m:oMath xmlns:m="http://schemas.openxmlformats.org/officeDocument/2006/math">
                    <m:r>
                      <a:rPr lang="pt-BR" sz="1600" b="0" i="1" smtClean="0">
                        <a:latin typeface="Cambria Math" panose="02040503050406030204" pitchFamily="18" charset="0"/>
                      </a:rPr>
                      <m:t>𝑡</m:t>
                    </m:r>
                    <m:r>
                      <a:rPr lang="pt-BR" sz="1600" b="0" i="1" smtClean="0">
                        <a:latin typeface="Cambria Math" panose="02040503050406030204" pitchFamily="18" charset="0"/>
                      </a:rPr>
                      <m:t>=</m:t>
                    </m:r>
                    <m:r>
                      <a:rPr lang="pt-BR" sz="1600" b="0" i="1" smtClean="0">
                        <a:latin typeface="Cambria Math" panose="02040503050406030204" pitchFamily="18" charset="0"/>
                      </a:rPr>
                      <m:t>𝑡</m:t>
                    </m:r>
                    <m:r>
                      <a:rPr lang="pt-BR" sz="1600" b="0" i="1" smtClean="0">
                        <a:latin typeface="Cambria Math" panose="02040503050406030204" pitchFamily="18" charset="0"/>
                      </a:rPr>
                      <m:t>+1</m:t>
                    </m:r>
                  </m:oMath>
                </a14:m>
                <a:r>
                  <a:rPr lang="pt-BR" sz="1600" dirty="0"/>
                  <a:t>.</a:t>
                </a:r>
              </a:p>
              <a:p>
                <a:pPr marL="742950" lvl="1" indent="-285750">
                  <a:buFont typeface="Courier New" panose="02070309020205020404" pitchFamily="49" charset="0"/>
                  <a:buChar char="o"/>
                </a:pP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m:t>
                    </m:r>
                    <m:r>
                      <a:rPr lang="pt-BR" sz="1600" b="0" i="1" smtClean="0">
                        <a:latin typeface="Cambria Math" panose="02040503050406030204" pitchFamily="18" charset="0"/>
                      </a:rPr>
                      <m:t>𝑘</m:t>
                    </m:r>
                    <m:r>
                      <a:rPr lang="pt-BR" sz="1600" b="0" i="1" smtClean="0">
                        <a:latin typeface="Cambria Math" panose="02040503050406030204" pitchFamily="18" charset="0"/>
                      </a:rPr>
                      <m:t>+1</m:t>
                    </m:r>
                  </m:oMath>
                </a14:m>
                <a:r>
                  <a:rPr lang="pt-BR" sz="1600" dirty="0"/>
                  <a:t>.</a:t>
                </a:r>
              </a:p>
              <a:p>
                <a:pPr marL="742950" lvl="1" indent="-285750">
                  <a:buFont typeface="Courier New" panose="02070309020205020404" pitchFamily="49" charset="0"/>
                  <a:buChar char="o"/>
                </a:pPr>
                <a:r>
                  <a:rPr lang="pt-BR" sz="1600" dirty="0"/>
                  <a:t>Calcule </a:t>
                </a:r>
                <a14:m>
                  <m:oMath xmlns:m="http://schemas.openxmlformats.org/officeDocument/2006/math">
                    <m:r>
                      <a:rPr lang="pt-BR" sz="1600" i="1">
                        <a:latin typeface="Cambria Math" panose="02040503050406030204" pitchFamily="18" charset="0"/>
                      </a:rPr>
                      <m:t>𝐽</m:t>
                    </m:r>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760561" y="4130111"/>
                <a:ext cx="8670878" cy="2681503"/>
              </a:xfrm>
              <a:prstGeom prst="rect">
                <a:avLst/>
              </a:prstGeom>
              <a:blipFill rotWithShape="0">
                <a:blip r:embed="rId2"/>
                <a:stretch>
                  <a:fillRect l="-211" t="-454" b="-1587"/>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04732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a:bodyPr>
          <a:lstStyle/>
          <a:p>
            <a:r>
              <a:rPr lang="pt-BR" dirty="0"/>
              <a:t>Algumas visões práticas de algoritmos de </a:t>
            </a:r>
            <a:r>
              <a:rPr lang="pt-BR" dirty="0" smtClean="0"/>
              <a:t>aprendizado</a:t>
            </a:r>
            <a:endParaRPr lang="pt-BR" dirty="0"/>
          </a:p>
        </p:txBody>
      </p:sp>
      <p:sp>
        <p:nvSpPr>
          <p:cNvPr id="3" name="Content Placeholder 2"/>
          <p:cNvSpPr>
            <a:spLocks noGrp="1"/>
          </p:cNvSpPr>
          <p:nvPr>
            <p:ph idx="1"/>
          </p:nvPr>
        </p:nvSpPr>
        <p:spPr>
          <a:xfrm>
            <a:off x="838200" y="1825626"/>
            <a:ext cx="11158182" cy="2346880"/>
          </a:xfrm>
        </p:spPr>
        <p:txBody>
          <a:bodyPr>
            <a:normAutofit fontScale="92500" lnSpcReduction="10000"/>
          </a:bodyPr>
          <a:lstStyle/>
          <a:p>
            <a:pPr marL="0" indent="0">
              <a:buNone/>
            </a:pPr>
            <a:r>
              <a:rPr lang="pt-BR" b="1" dirty="0"/>
              <a:t>Versões Online, Batch e </a:t>
            </a:r>
            <a:r>
              <a:rPr lang="pt-BR" b="1" dirty="0" smtClean="0"/>
              <a:t>Minibatch</a:t>
            </a:r>
            <a:endParaRPr lang="pt-BR" dirty="0" smtClean="0"/>
          </a:p>
          <a:p>
            <a:r>
              <a:rPr lang="pt-BR" dirty="0" smtClean="0"/>
              <a:t>O </a:t>
            </a:r>
            <a:r>
              <a:rPr lang="pt-BR" dirty="0"/>
              <a:t>outro extremo seria utilizar todo o conjunto de dados para estimar o gradiente antes </a:t>
            </a:r>
            <a:r>
              <a:rPr lang="pt-BR" dirty="0" smtClean="0"/>
              <a:t>de atualizar os pesos sinápticos. </a:t>
            </a:r>
            <a:endParaRPr lang="pt-BR" dirty="0"/>
          </a:p>
          <a:p>
            <a:r>
              <a:rPr lang="pt-BR" dirty="0"/>
              <a:t>Essa é a ideia por trás da abordagem em </a:t>
            </a:r>
            <a:r>
              <a:rPr lang="pt-BR" b="1" i="1" dirty="0"/>
              <a:t>batelada</a:t>
            </a:r>
            <a:r>
              <a:rPr lang="pt-BR" dirty="0"/>
              <a:t> (</a:t>
            </a:r>
            <a:r>
              <a:rPr lang="pt-BR" b="1" i="1" dirty="0"/>
              <a:t>batch</a:t>
            </a:r>
            <a:r>
              <a:rPr lang="pt-BR" dirty="0"/>
              <a:t>). O algoritmo abaixo ilustra a operação correspondente (novamente considerando </a:t>
            </a:r>
            <a:r>
              <a:rPr lang="pt-BR" dirty="0" smtClean="0"/>
              <a:t>um método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924903" y="4298058"/>
                <a:ext cx="8670878" cy="248548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sz="1600" dirty="0" smtClean="0"/>
                  <a:t>Defina valores iniciais para o vetor de pesos </a:t>
                </a:r>
                <a14:m>
                  <m:oMath xmlns:m="http://schemas.openxmlformats.org/officeDocument/2006/math">
                    <m:r>
                      <a:rPr lang="pt-BR" sz="1600" b="1" i="1">
                        <a:latin typeface="Cambria Math" panose="02040503050406030204" pitchFamily="18" charset="0"/>
                      </a:rPr>
                      <m:t>𝒘</m:t>
                    </m:r>
                  </m:oMath>
                </a14:m>
                <a:r>
                  <a:rPr lang="pt-BR" sz="1600" dirty="0"/>
                  <a:t> e um passo de aprendizagem </a:t>
                </a:r>
                <a14:m>
                  <m:oMath xmlns:m="http://schemas.openxmlformats.org/officeDocument/2006/math">
                    <m:r>
                      <a:rPr lang="pt-BR" sz="1600" i="1">
                        <a:latin typeface="Cambria Math" panose="02040503050406030204" pitchFamily="18" charset="0"/>
                        <a:ea typeface="Cambria Math" panose="02040503050406030204" pitchFamily="18" charset="0"/>
                      </a:rPr>
                      <m:t>𝛼</m:t>
                    </m:r>
                  </m:oMath>
                </a14:m>
                <a:r>
                  <a:rPr lang="pt-BR" sz="1600" dirty="0"/>
                  <a:t> pequeno. </a:t>
                </a:r>
              </a:p>
              <a:p>
                <a:pPr marL="285750" indent="-285750">
                  <a:buFont typeface="Wingdings" panose="05000000000000000000" pitchFamily="2" charset="2"/>
                  <a:buChar char="Ø"/>
                </a:pPr>
                <a:r>
                  <a:rPr lang="pt-BR" sz="1600" dirty="0"/>
                  <a:t>Faça </a:t>
                </a: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=0</m:t>
                    </m:r>
                  </m:oMath>
                </a14:m>
                <a:r>
                  <a:rPr lang="pt-BR" sz="1600" dirty="0" smtClean="0"/>
                  <a:t> (épocas) </a:t>
                </a:r>
                <a:r>
                  <a:rPr lang="pt-BR" sz="1600" dirty="0"/>
                  <a:t>e calcule </a:t>
                </a:r>
                <a14:m>
                  <m:oMath xmlns:m="http://schemas.openxmlformats.org/officeDocument/2006/math">
                    <m:r>
                      <a:rPr lang="pt-BR" sz="1600" b="0" i="1" smtClean="0">
                        <a:latin typeface="Cambria Math" panose="02040503050406030204" pitchFamily="18" charset="0"/>
                      </a:rPr>
                      <m:t>𝐽</m:t>
                    </m:r>
                    <m:d>
                      <m:dPr>
                        <m:ctrlPr>
                          <a:rPr lang="pt-BR" sz="1600" b="0" i="1" smtClean="0">
                            <a:latin typeface="Cambria Math" panose="02040503050406030204" pitchFamily="18" charset="0"/>
                          </a:rPr>
                        </m:ctrlPr>
                      </m:dPr>
                      <m:e>
                        <m:r>
                          <a:rPr lang="pt-BR" sz="1600" b="1" i="1">
                            <a:latin typeface="Cambria Math" panose="02040503050406030204" pitchFamily="18" charset="0"/>
                          </a:rPr>
                          <m:t>𝒘</m:t>
                        </m:r>
                        <m:d>
                          <m:dPr>
                            <m:ctrlPr>
                              <a:rPr lang="pt-BR" sz="1600" b="1" i="1" smtClean="0">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a:p>
                <a:pPr marL="285750" indent="-285750">
                  <a:buFont typeface="Wingdings" panose="05000000000000000000" pitchFamily="2" charset="2"/>
                  <a:buChar char="Ø"/>
                </a:pPr>
                <a:r>
                  <a:rPr lang="pt-BR" sz="1600" dirty="0"/>
                  <a:t>Enquanto o critério de parada não for atendido, faça: </a:t>
                </a:r>
              </a:p>
              <a:p>
                <a:pPr marL="742950" lvl="1" indent="-285750">
                  <a:buFont typeface="Courier New" panose="02070309020205020404" pitchFamily="49" charset="0"/>
                  <a:buChar char="o"/>
                </a:pPr>
                <a:r>
                  <a:rPr lang="pt-BR" sz="1600" dirty="0"/>
                  <a:t>Para </a:t>
                </a:r>
                <a14:m>
                  <m:oMath xmlns:m="http://schemas.openxmlformats.org/officeDocument/2006/math">
                    <m:r>
                      <a:rPr lang="pt-BR" sz="1600" b="0" i="1" smtClean="0">
                        <a:latin typeface="Cambria Math" panose="02040503050406030204" pitchFamily="18" charset="0"/>
                      </a:rPr>
                      <m:t>𝑙</m:t>
                    </m:r>
                  </m:oMath>
                </a14:m>
                <a:r>
                  <a:rPr lang="pt-BR" sz="1600" dirty="0"/>
                  <a:t> variando de 1 até </a:t>
                </a:r>
                <a14:m>
                  <m:oMath xmlns:m="http://schemas.openxmlformats.org/officeDocument/2006/math">
                    <m:r>
                      <a:rPr lang="pt-BR" sz="1600" b="0" i="1" smtClean="0">
                        <a:latin typeface="Cambria Math" panose="02040503050406030204" pitchFamily="18" charset="0"/>
                      </a:rPr>
                      <m:t>𝑁</m:t>
                    </m:r>
                  </m:oMath>
                </a14:m>
                <a:r>
                  <a:rPr lang="pt-BR" sz="1600" dirty="0"/>
                  <a:t>, faça: </a:t>
                </a:r>
              </a:p>
              <a:p>
                <a:pPr marL="1200150" lvl="2" indent="-285750">
                  <a:buFont typeface="Wingdings" panose="05000000000000000000" pitchFamily="2" charset="2"/>
                  <a:buChar char="§"/>
                </a:pPr>
                <a:r>
                  <a:rPr lang="pt-BR" sz="1600" dirty="0"/>
                  <a:t>Apresente o exemplo </a:t>
                </a:r>
                <a14:m>
                  <m:oMath xmlns:m="http://schemas.openxmlformats.org/officeDocument/2006/math">
                    <m:r>
                      <a:rPr lang="pt-BR" sz="1600" i="1">
                        <a:latin typeface="Cambria Math" panose="02040503050406030204" pitchFamily="18" charset="0"/>
                      </a:rPr>
                      <m:t>𝑙</m:t>
                    </m:r>
                    <m:r>
                      <a:rPr lang="pt-BR" sz="1600" i="1">
                        <a:latin typeface="Cambria Math" panose="02040503050406030204" pitchFamily="18" charset="0"/>
                      </a:rPr>
                      <m:t> </m:t>
                    </m:r>
                  </m:oMath>
                </a14:m>
                <a:r>
                  <a:rPr lang="pt-BR" sz="1600" dirty="0"/>
                  <a:t>de entrada à rede.</a:t>
                </a:r>
              </a:p>
              <a:p>
                <a:pPr marL="1200150" lvl="2" indent="-285750">
                  <a:buFont typeface="Wingdings" panose="05000000000000000000" pitchFamily="2" charset="2"/>
                  <a:buChar char="§"/>
                </a:pPr>
                <a:r>
                  <a:rPr lang="pt-BR" sz="1600" dirty="0"/>
                  <a:t>Calcule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 e </a:t>
                </a:r>
                <a14:m>
                  <m:oMath xmlns:m="http://schemas.openxmlformats.org/officeDocument/2006/math">
                    <m:r>
                      <a:rPr lang="pt-BR" sz="1600" i="1" smtClean="0">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a:p>
                <a:pPr marL="742950" lvl="1" indent="-285750">
                  <a:buFont typeface="Courier New" panose="02070309020205020404" pitchFamily="49" charset="0"/>
                  <a:buChar char="o"/>
                </a:pPr>
                <a14:m>
                  <m:oMath xmlns:m="http://schemas.openxmlformats.org/officeDocument/2006/math">
                    <m:r>
                      <a:rPr lang="pt-BR" sz="1600" b="1" i="1">
                        <a:latin typeface="Cambria Math" panose="02040503050406030204" pitchFamily="18" charset="0"/>
                      </a:rPr>
                      <m:t>𝒘</m:t>
                    </m:r>
                    <m:d>
                      <m:dPr>
                        <m:ctrlPr>
                          <a:rPr lang="pt-BR" sz="1600" i="1">
                            <a:latin typeface="Cambria Math" panose="02040503050406030204" pitchFamily="18" charset="0"/>
                          </a:rPr>
                        </m:ctrlPr>
                      </m:dPr>
                      <m:e>
                        <m:r>
                          <a:rPr lang="pt-BR" sz="1600" b="0" i="1" smtClean="0">
                            <a:latin typeface="Cambria Math" panose="02040503050406030204" pitchFamily="18" charset="0"/>
                          </a:rPr>
                          <m:t>𝑘</m:t>
                        </m:r>
                        <m:r>
                          <a:rPr lang="pt-BR" sz="1600" i="1">
                            <a:latin typeface="Cambria Math" panose="02040503050406030204" pitchFamily="18" charset="0"/>
                          </a:rPr>
                          <m:t>+1</m:t>
                        </m:r>
                      </m:e>
                    </m:d>
                    <m:r>
                      <a:rPr lang="pt-BR" sz="1600" b="1" i="1">
                        <a:latin typeface="Cambria Math" panose="02040503050406030204" pitchFamily="18" charset="0"/>
                      </a:rPr>
                      <m:t>=</m:t>
                    </m:r>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r>
                      <a:rPr lang="pt-BR" sz="1600" b="1" i="1">
                        <a:latin typeface="Cambria Math" panose="02040503050406030204" pitchFamily="18" charset="0"/>
                      </a:rPr>
                      <m:t>−</m:t>
                    </m:r>
                    <m:f>
                      <m:fPr>
                        <m:ctrlPr>
                          <a:rPr lang="pt-BR" sz="1600" b="1" i="1" smtClean="0">
                            <a:latin typeface="Cambria Math" panose="02040503050406030204" pitchFamily="18" charset="0"/>
                          </a:rPr>
                        </m:ctrlPr>
                      </m:fPr>
                      <m:num>
                        <m:r>
                          <a:rPr lang="pt-BR" sz="1600" i="1">
                            <a:latin typeface="Cambria Math" panose="02040503050406030204" pitchFamily="18" charset="0"/>
                            <a:ea typeface="Cambria Math" panose="02040503050406030204" pitchFamily="18" charset="0"/>
                          </a:rPr>
                          <m:t>𝛼</m:t>
                        </m:r>
                      </m:num>
                      <m:den>
                        <m:r>
                          <a:rPr lang="pt-BR" sz="1600" b="0" i="1" smtClean="0">
                            <a:latin typeface="Cambria Math" panose="02040503050406030204" pitchFamily="18" charset="0"/>
                          </a:rPr>
                          <m:t>𝑁</m:t>
                        </m:r>
                      </m:den>
                    </m:f>
                    <m:nary>
                      <m:naryPr>
                        <m:chr m:val="∑"/>
                        <m:ctrlPr>
                          <a:rPr lang="pt-BR" sz="1600" b="1" i="1" smtClean="0">
                            <a:latin typeface="Cambria Math" panose="02040503050406030204" pitchFamily="18" charset="0"/>
                          </a:rPr>
                        </m:ctrlPr>
                      </m:naryPr>
                      <m:sub>
                        <m:r>
                          <m:rPr>
                            <m:brk m:alnAt="23"/>
                          </m:rPr>
                          <a:rPr lang="pt-BR" sz="1600" b="0" i="1" smtClean="0">
                            <a:latin typeface="Cambria Math" panose="02040503050406030204" pitchFamily="18" charset="0"/>
                          </a:rPr>
                          <m:t>𝑙</m:t>
                        </m:r>
                        <m:r>
                          <a:rPr lang="pt-BR" sz="1600" b="0" i="1" smtClean="0">
                            <a:latin typeface="Cambria Math" panose="02040503050406030204" pitchFamily="18" charset="0"/>
                          </a:rPr>
                          <m:t>=1</m:t>
                        </m:r>
                      </m:sub>
                      <m:sup>
                        <m:r>
                          <a:rPr lang="pt-BR" sz="1600" b="0" i="1" smtClean="0">
                            <a:latin typeface="Cambria Math" panose="02040503050406030204" pitchFamily="18" charset="0"/>
                          </a:rPr>
                          <m:t>𝑁</m:t>
                        </m:r>
                      </m:sup>
                      <m:e>
                        <m:r>
                          <a:rPr lang="pt-BR" sz="1600" i="1">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e>
                    </m:nary>
                    <m:r>
                      <a:rPr lang="pt-BR" sz="1600" b="0" i="0" smtClean="0">
                        <a:latin typeface="Cambria Math" panose="02040503050406030204" pitchFamily="18" charset="0"/>
                      </a:rPr>
                      <m:t>.</m:t>
                    </m:r>
                  </m:oMath>
                </a14:m>
                <a:endParaRPr lang="pt-BR" sz="1600"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m:t>
                    </m:r>
                    <m:r>
                      <a:rPr lang="pt-BR" sz="1600" b="0" i="1" smtClean="0">
                        <a:latin typeface="Cambria Math" panose="02040503050406030204" pitchFamily="18" charset="0"/>
                      </a:rPr>
                      <m:t>𝑘</m:t>
                    </m:r>
                    <m:r>
                      <a:rPr lang="pt-BR" sz="1600" b="0" i="1" smtClean="0">
                        <a:latin typeface="Cambria Math" panose="02040503050406030204" pitchFamily="18" charset="0"/>
                      </a:rPr>
                      <m:t>+1</m:t>
                    </m:r>
                  </m:oMath>
                </a14:m>
                <a:r>
                  <a:rPr lang="pt-BR" sz="1600" dirty="0"/>
                  <a:t>.</a:t>
                </a:r>
              </a:p>
              <a:p>
                <a:pPr marL="742950" lvl="1" indent="-285750">
                  <a:buFont typeface="Courier New" panose="02070309020205020404" pitchFamily="49" charset="0"/>
                  <a:buChar char="o"/>
                </a:pPr>
                <a:r>
                  <a:rPr lang="pt-BR" sz="1600" dirty="0"/>
                  <a:t>Calcule </a:t>
                </a:r>
                <a14:m>
                  <m:oMath xmlns:m="http://schemas.openxmlformats.org/officeDocument/2006/math">
                    <m:r>
                      <a:rPr lang="pt-BR" sz="1600" i="1">
                        <a:latin typeface="Cambria Math" panose="02040503050406030204" pitchFamily="18" charset="0"/>
                      </a:rPr>
                      <m:t>𝐽</m:t>
                    </m:r>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924903" y="4298058"/>
                <a:ext cx="8670878" cy="2485489"/>
              </a:xfrm>
              <a:prstGeom prst="rect">
                <a:avLst/>
              </a:prstGeom>
              <a:blipFill rotWithShape="0">
                <a:blip r:embed="rId2"/>
                <a:stretch>
                  <a:fillRect l="-211" t="-488" b="-1463"/>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o sinal de ativação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Assim como nos modelos de </a:t>
                </a:r>
                <a:r>
                  <a:rPr lang="pt-BR" b="1" i="1" dirty="0"/>
                  <a:t>regressão linear</a:t>
                </a:r>
                <a:r>
                  <a:rPr lang="pt-BR" dirty="0"/>
                  <a:t>, cada </a:t>
                </a:r>
                <a:r>
                  <a:rPr lang="pt-BR" b="1" i="1" dirty="0"/>
                  <a:t>nó</a:t>
                </a:r>
                <a:r>
                  <a:rPr lang="pt-BR" dirty="0"/>
                  <a:t> tem a entrada 0,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nenhum outro </a:t>
                </a:r>
                <a:r>
                  <a:rPr lang="pt-BR" b="1" i="1" dirty="0"/>
                  <a:t>nó</a:t>
                </a:r>
                <a:r>
                  <a:rPr lang="pt-BR" dirty="0"/>
                  <a:t>.</a:t>
                </a:r>
              </a:p>
              <a:p>
                <a:r>
                  <a:rPr lang="pt-BR" dirty="0"/>
                  <a:t>Cada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a:t>.</a:t>
                </a:r>
              </a:p>
              <a:p>
                <a:r>
                  <a:rPr lang="pt-BR" dirty="0"/>
                  <a:t>Em seguida, o </a:t>
                </a:r>
                <a:r>
                  <a:rPr lang="pt-BR" b="1" i="1" dirty="0"/>
                  <a:t>nó</a:t>
                </a:r>
                <a:r>
                  <a:rPr lang="pt-BR" dirty="0"/>
                  <a:t> 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a:t>.</a:t>
                </a:r>
              </a:p>
              <a:p>
                <a:r>
                  <a:rPr lang="pt-BR" dirty="0"/>
                  <a:t>Veremos a seguir que existem vários tipos de </a:t>
                </a:r>
                <a:r>
                  <a:rPr lang="pt-BR" b="1" i="1" dirty="0"/>
                  <a:t>funções de ativação</a:t>
                </a:r>
                <a:r>
                  <a:rPr lang="pt-BR" dirty="0"/>
                  <a:t>,</a:t>
                </a:r>
                <a:r>
                  <a:rPr lang="pt-BR" b="1" i="1" dirty="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que podem ser utilizadas pelos </a:t>
                </a:r>
                <a:r>
                  <a:rPr lang="pt-BR" b="1" i="1" dirty="0"/>
                  <a:t>nós</a:t>
                </a:r>
                <a:r>
                  <a:rPr lang="pt-BR" dirty="0"/>
                  <a:t> de uma rede MLP.</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a:t>,</a:t>
                </a:r>
              </a:p>
              <a:p>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é a saída da unidade </a:t>
                </a:r>
                <a14:m>
                  <m:oMath xmlns:m="http://schemas.openxmlformats.org/officeDocument/2006/math">
                    <m:r>
                      <a:rPr lang="pt-BR" i="1">
                        <a:latin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é o peso conectando a saída da unidade </a:t>
                </a:r>
                <a14:m>
                  <m:oMath xmlns:m="http://schemas.openxmlformats.org/officeDocument/2006/math">
                    <m:r>
                      <a:rPr lang="pt-BR" i="1">
                        <a:latin typeface="Cambria Math" panose="02040503050406030204" pitchFamily="18" charset="0"/>
                      </a:rPr>
                      <m:t>𝑖</m:t>
                    </m:r>
                  </m:oMath>
                </a14:m>
                <a:r>
                  <a:rPr lang="pt-BR" dirty="0"/>
                  <a:t> para esta unidade, a unidade </a:t>
                </a:r>
                <a14:m>
                  <m:oMath xmlns:m="http://schemas.openxmlformats.org/officeDocument/2006/math">
                    <m:r>
                      <a:rPr lang="pt-BR" b="0" i="1" smtClean="0">
                        <a:latin typeface="Cambria Math" panose="02040503050406030204" pitchFamily="18" charset="0"/>
                      </a:rPr>
                      <m:t>𝑗</m:t>
                    </m:r>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3685"/>
            <a:ext cx="10871579" cy="1325563"/>
          </a:xfrm>
        </p:spPr>
        <p:txBody>
          <a:bodyPr>
            <a:normAutofit/>
          </a:bodyPr>
          <a:lstStyle/>
          <a:p>
            <a:r>
              <a:rPr lang="pt-BR" dirty="0"/>
              <a:t>Algumas visões práticas de algoritmos de </a:t>
            </a:r>
            <a:r>
              <a:rPr lang="pt-BR" dirty="0" smtClean="0"/>
              <a:t>aprendizado</a:t>
            </a:r>
            <a:endParaRPr lang="pt-BR" dirty="0"/>
          </a:p>
        </p:txBody>
      </p:sp>
      <p:sp>
        <p:nvSpPr>
          <p:cNvPr id="3" name="Content Placeholder 2"/>
          <p:cNvSpPr>
            <a:spLocks noGrp="1"/>
          </p:cNvSpPr>
          <p:nvPr>
            <p:ph idx="1"/>
          </p:nvPr>
        </p:nvSpPr>
        <p:spPr>
          <a:xfrm>
            <a:off x="838199" y="1725608"/>
            <a:ext cx="11089943" cy="2602957"/>
          </a:xfrm>
        </p:spPr>
        <p:txBody>
          <a:bodyPr>
            <a:normAutofit fontScale="77500" lnSpcReduction="20000"/>
          </a:bodyPr>
          <a:lstStyle/>
          <a:p>
            <a:pPr marL="0" indent="0">
              <a:buNone/>
            </a:pPr>
            <a:r>
              <a:rPr lang="pt-BR" b="1" dirty="0"/>
              <a:t>Versões Online, Batch e </a:t>
            </a:r>
            <a:r>
              <a:rPr lang="pt-BR" b="1" dirty="0" smtClean="0"/>
              <a:t>Minibatch</a:t>
            </a:r>
            <a:endParaRPr lang="pt-BR" dirty="0" smtClean="0"/>
          </a:p>
          <a:p>
            <a:r>
              <a:rPr lang="pt-BR" dirty="0" smtClean="0"/>
              <a:t>Nas </a:t>
            </a:r>
            <a:r>
              <a:rPr lang="pt-BR" dirty="0"/>
              <a:t>modernas </a:t>
            </a:r>
            <a:r>
              <a:rPr lang="pt-BR" b="1" i="1" dirty="0"/>
              <a:t>redes neurais profundas </a:t>
            </a:r>
            <a:r>
              <a:rPr lang="pt-BR" dirty="0"/>
              <a:t>(ou </a:t>
            </a:r>
            <a:r>
              <a:rPr lang="pt-BR" b="1" i="1" dirty="0"/>
              <a:t>deep learning</a:t>
            </a:r>
            <a:r>
              <a:rPr lang="pt-BR" dirty="0"/>
              <a:t>), usadas com muita frequência em problemas com enormes conjuntos de dados, a regra é adotar o caminho do meio, usando a abordagem com </a:t>
            </a:r>
            <a:r>
              <a:rPr lang="pt-BR" b="1" i="1" dirty="0"/>
              <a:t>mini-batches</a:t>
            </a:r>
            <a:r>
              <a:rPr lang="pt-BR" dirty="0"/>
              <a:t>. </a:t>
            </a:r>
          </a:p>
          <a:p>
            <a:r>
              <a:rPr lang="pt-BR" dirty="0"/>
              <a:t>Nesse caso, a adaptação dos </a:t>
            </a:r>
            <a:r>
              <a:rPr lang="pt-BR" b="1" i="1" dirty="0"/>
              <a:t>pesos</a:t>
            </a:r>
            <a:r>
              <a:rPr lang="pt-BR" dirty="0"/>
              <a:t> é realizada com um gradiente calculado a partir de um meio-termo entre um exemplo e o número total de exemplos (em geral, este é um valor relativamente pequeno em métodos de </a:t>
            </a:r>
            <a:r>
              <a:rPr lang="pt-BR" b="1" i="1" dirty="0"/>
              <a:t>primeira ordem</a:t>
            </a:r>
            <a:r>
              <a:rPr lang="pt-BR" dirty="0"/>
              <a:t>). </a:t>
            </a:r>
          </a:p>
          <a:p>
            <a:r>
              <a:rPr lang="pt-BR" dirty="0"/>
              <a:t>As amostras que devem compor o </a:t>
            </a:r>
            <a:r>
              <a:rPr lang="pt-BR" b="1" i="1" dirty="0"/>
              <a:t>mini-batch</a:t>
            </a:r>
            <a:r>
              <a:rPr lang="pt-BR" dirty="0"/>
              <a:t> são </a:t>
            </a:r>
            <a:r>
              <a:rPr lang="pt-BR" b="1" i="1" dirty="0"/>
              <a:t>aleatoriamente</a:t>
            </a:r>
            <a:r>
              <a:rPr lang="pt-BR" dirty="0"/>
              <a:t> tomadas do conjunto de dados. O algoritmo abaixo ilustra isso.</a:t>
            </a:r>
          </a:p>
        </p:txBody>
      </p:sp>
      <mc:AlternateContent xmlns:mc="http://schemas.openxmlformats.org/markup-compatibility/2006" xmlns:a14="http://schemas.microsoft.com/office/drawing/2010/main">
        <mc:Choice Requires="a14">
          <p:sp>
            <p:nvSpPr>
              <p:cNvPr id="4" name="TextBox 3"/>
              <p:cNvSpPr txBox="1"/>
              <p:nvPr/>
            </p:nvSpPr>
            <p:spPr>
              <a:xfrm>
                <a:off x="1152722" y="4301931"/>
                <a:ext cx="10775420" cy="248664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sz="1600" dirty="0" smtClean="0"/>
                  <a:t>Defina valores iniciais para o vetor de pesos </a:t>
                </a:r>
                <a14:m>
                  <m:oMath xmlns:m="http://schemas.openxmlformats.org/officeDocument/2006/math">
                    <m:r>
                      <a:rPr lang="pt-BR" sz="1600" b="1" i="1">
                        <a:latin typeface="Cambria Math" panose="02040503050406030204" pitchFamily="18" charset="0"/>
                      </a:rPr>
                      <m:t>𝒘</m:t>
                    </m:r>
                  </m:oMath>
                </a14:m>
                <a:r>
                  <a:rPr lang="pt-BR" sz="1600" dirty="0"/>
                  <a:t> e um passo de aprendizagem </a:t>
                </a:r>
                <a14:m>
                  <m:oMath xmlns:m="http://schemas.openxmlformats.org/officeDocument/2006/math">
                    <m:r>
                      <a:rPr lang="pt-BR" sz="1600" i="1">
                        <a:latin typeface="Cambria Math" panose="02040503050406030204" pitchFamily="18" charset="0"/>
                        <a:ea typeface="Cambria Math" panose="02040503050406030204" pitchFamily="18" charset="0"/>
                      </a:rPr>
                      <m:t>𝛼</m:t>
                    </m:r>
                  </m:oMath>
                </a14:m>
                <a:r>
                  <a:rPr lang="pt-BR" sz="1600" dirty="0"/>
                  <a:t> pequeno. </a:t>
                </a:r>
              </a:p>
              <a:p>
                <a:pPr marL="285750" indent="-285750">
                  <a:buFont typeface="Wingdings" panose="05000000000000000000" pitchFamily="2" charset="2"/>
                  <a:buChar char="Ø"/>
                </a:pPr>
                <a:r>
                  <a:rPr lang="pt-BR" sz="1600" dirty="0"/>
                  <a:t>Faça </a:t>
                </a: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=0</m:t>
                    </m:r>
                  </m:oMath>
                </a14:m>
                <a:r>
                  <a:rPr lang="pt-BR" sz="1600" dirty="0"/>
                  <a:t> e calcule </a:t>
                </a:r>
                <a14:m>
                  <m:oMath xmlns:m="http://schemas.openxmlformats.org/officeDocument/2006/math">
                    <m:r>
                      <a:rPr lang="pt-BR" sz="1600" b="0" i="1" smtClean="0">
                        <a:latin typeface="Cambria Math" panose="02040503050406030204" pitchFamily="18" charset="0"/>
                      </a:rPr>
                      <m:t>𝐽</m:t>
                    </m:r>
                    <m:d>
                      <m:dPr>
                        <m:ctrlPr>
                          <a:rPr lang="pt-BR" sz="1600" b="0" i="1" smtClean="0">
                            <a:latin typeface="Cambria Math" panose="02040503050406030204" pitchFamily="18" charset="0"/>
                          </a:rPr>
                        </m:ctrlPr>
                      </m:dPr>
                      <m:e>
                        <m:r>
                          <a:rPr lang="pt-BR" sz="1600" b="1" i="1">
                            <a:latin typeface="Cambria Math" panose="02040503050406030204" pitchFamily="18" charset="0"/>
                          </a:rPr>
                          <m:t>𝒘</m:t>
                        </m:r>
                        <m:d>
                          <m:dPr>
                            <m:ctrlPr>
                              <a:rPr lang="pt-BR" sz="1600" b="1" i="1" smtClean="0">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a:p>
                <a:pPr marL="285750" indent="-285750">
                  <a:buFont typeface="Wingdings" panose="05000000000000000000" pitchFamily="2" charset="2"/>
                  <a:buChar char="Ø"/>
                </a:pPr>
                <a:r>
                  <a:rPr lang="pt-BR" sz="1600" dirty="0"/>
                  <a:t>Enquanto o critério de parada não for atendido, faça: </a:t>
                </a:r>
              </a:p>
              <a:p>
                <a:pPr marL="742950" lvl="1" indent="-285750">
                  <a:buFont typeface="Courier New" panose="02070309020205020404" pitchFamily="49" charset="0"/>
                  <a:buChar char="o"/>
                </a:pPr>
                <a:r>
                  <a:rPr lang="pt-BR" sz="1600" dirty="0"/>
                  <a:t>Para </a:t>
                </a:r>
                <a14:m>
                  <m:oMath xmlns:m="http://schemas.openxmlformats.org/officeDocument/2006/math">
                    <m:r>
                      <a:rPr lang="pt-BR" sz="1600" b="0" i="1" smtClean="0">
                        <a:latin typeface="Cambria Math" panose="02040503050406030204" pitchFamily="18" charset="0"/>
                      </a:rPr>
                      <m:t>𝑙</m:t>
                    </m:r>
                  </m:oMath>
                </a14:m>
                <a:r>
                  <a:rPr lang="pt-BR" sz="1600" dirty="0"/>
                  <a:t> variando de 1 até </a:t>
                </a:r>
                <a14:m>
                  <m:oMath xmlns:m="http://schemas.openxmlformats.org/officeDocument/2006/math">
                    <m:r>
                      <a:rPr lang="pt-BR" sz="1600" b="0" i="1" smtClean="0">
                        <a:latin typeface="Cambria Math" panose="02040503050406030204" pitchFamily="18" charset="0"/>
                      </a:rPr>
                      <m:t>𝑚</m:t>
                    </m:r>
                  </m:oMath>
                </a14:m>
                <a:r>
                  <a:rPr lang="pt-BR" sz="1600" dirty="0"/>
                  <a:t>, faça: </a:t>
                </a:r>
              </a:p>
              <a:p>
                <a:pPr marL="1200150" lvl="2" indent="-285750">
                  <a:buFont typeface="Wingdings" panose="05000000000000000000" pitchFamily="2" charset="2"/>
                  <a:buChar char="§"/>
                </a:pPr>
                <a:r>
                  <a:rPr lang="pt-BR" sz="1600" dirty="0"/>
                  <a:t>Apresente o exemplo </a:t>
                </a:r>
                <a14:m>
                  <m:oMath xmlns:m="http://schemas.openxmlformats.org/officeDocument/2006/math">
                    <m:r>
                      <a:rPr lang="pt-BR" sz="1600" i="1">
                        <a:latin typeface="Cambria Math" panose="02040503050406030204" pitchFamily="18" charset="0"/>
                      </a:rPr>
                      <m:t>𝑙</m:t>
                    </m:r>
                    <m:r>
                      <a:rPr lang="pt-BR" sz="1600" i="1">
                        <a:latin typeface="Cambria Math" panose="02040503050406030204" pitchFamily="18" charset="0"/>
                      </a:rPr>
                      <m:t> </m:t>
                    </m:r>
                  </m:oMath>
                </a14:m>
                <a:r>
                  <a:rPr lang="pt-BR" sz="1600" dirty="0"/>
                  <a:t>de entrada, amostrado </a:t>
                </a:r>
                <a:r>
                  <a:rPr lang="pt-BR" sz="1600" dirty="0" smtClean="0"/>
                  <a:t>aleatóriamente sem reposição para </a:t>
                </a:r>
                <a:r>
                  <a:rPr lang="pt-BR" sz="1600" dirty="0"/>
                  <a:t>compor um </a:t>
                </a:r>
                <a:r>
                  <a:rPr lang="pt-BR" sz="1600" b="1" i="1" dirty="0"/>
                  <a:t>minibatch</a:t>
                </a:r>
                <a:r>
                  <a:rPr lang="pt-BR" sz="1600" dirty="0"/>
                  <a:t>, à rede.</a:t>
                </a:r>
              </a:p>
              <a:p>
                <a:pPr marL="1200150" lvl="2" indent="-285750">
                  <a:buFont typeface="Wingdings" panose="05000000000000000000" pitchFamily="2" charset="2"/>
                  <a:buChar char="§"/>
                </a:pPr>
                <a:r>
                  <a:rPr lang="pt-BR" sz="1600" dirty="0"/>
                  <a:t>Calcule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 e </a:t>
                </a:r>
                <a14:m>
                  <m:oMath xmlns:m="http://schemas.openxmlformats.org/officeDocument/2006/math">
                    <m:r>
                      <a:rPr lang="pt-BR" sz="1600" i="1" smtClean="0">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a:p>
                <a:pPr marL="742950" lvl="1" indent="-285750">
                  <a:buFont typeface="Courier New" panose="02070309020205020404" pitchFamily="49" charset="0"/>
                  <a:buChar char="o"/>
                </a:pPr>
                <a14:m>
                  <m:oMath xmlns:m="http://schemas.openxmlformats.org/officeDocument/2006/math">
                    <m:r>
                      <a:rPr lang="pt-BR" sz="1600" b="1" i="1">
                        <a:latin typeface="Cambria Math" panose="02040503050406030204" pitchFamily="18" charset="0"/>
                      </a:rPr>
                      <m:t>𝒘</m:t>
                    </m:r>
                    <m:d>
                      <m:dPr>
                        <m:ctrlPr>
                          <a:rPr lang="pt-BR" sz="1600" i="1">
                            <a:latin typeface="Cambria Math" panose="02040503050406030204" pitchFamily="18" charset="0"/>
                          </a:rPr>
                        </m:ctrlPr>
                      </m:dPr>
                      <m:e>
                        <m:r>
                          <a:rPr lang="pt-BR" sz="1600" b="0" i="1" smtClean="0">
                            <a:latin typeface="Cambria Math" panose="02040503050406030204" pitchFamily="18" charset="0"/>
                          </a:rPr>
                          <m:t>𝑘</m:t>
                        </m:r>
                        <m:r>
                          <a:rPr lang="pt-BR" sz="1600" i="1">
                            <a:latin typeface="Cambria Math" panose="02040503050406030204" pitchFamily="18" charset="0"/>
                          </a:rPr>
                          <m:t>+1</m:t>
                        </m:r>
                      </m:e>
                    </m:d>
                    <m:r>
                      <a:rPr lang="pt-BR" sz="1600" b="1" i="1">
                        <a:latin typeface="Cambria Math" panose="02040503050406030204" pitchFamily="18" charset="0"/>
                      </a:rPr>
                      <m:t>=</m:t>
                    </m:r>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r>
                      <a:rPr lang="pt-BR" sz="1600" b="1" i="1">
                        <a:latin typeface="Cambria Math" panose="02040503050406030204" pitchFamily="18" charset="0"/>
                      </a:rPr>
                      <m:t>−</m:t>
                    </m:r>
                    <m:f>
                      <m:fPr>
                        <m:ctrlPr>
                          <a:rPr lang="pt-BR" sz="1600" b="1" i="1" smtClean="0">
                            <a:latin typeface="Cambria Math" panose="02040503050406030204" pitchFamily="18" charset="0"/>
                          </a:rPr>
                        </m:ctrlPr>
                      </m:fPr>
                      <m:num>
                        <m:r>
                          <a:rPr lang="pt-BR" sz="1600" i="1">
                            <a:latin typeface="Cambria Math" panose="02040503050406030204" pitchFamily="18" charset="0"/>
                            <a:ea typeface="Cambria Math" panose="02040503050406030204" pitchFamily="18" charset="0"/>
                          </a:rPr>
                          <m:t>𝛼</m:t>
                        </m:r>
                      </m:num>
                      <m:den>
                        <m:r>
                          <a:rPr lang="pt-BR" sz="1600" b="1" i="1" smtClean="0">
                            <a:latin typeface="Cambria Math" panose="02040503050406030204" pitchFamily="18" charset="0"/>
                          </a:rPr>
                          <m:t>𝒎</m:t>
                        </m:r>
                      </m:den>
                    </m:f>
                    <m:nary>
                      <m:naryPr>
                        <m:chr m:val="∑"/>
                        <m:ctrlPr>
                          <a:rPr lang="pt-BR" sz="1600" b="1" i="1" smtClean="0">
                            <a:latin typeface="Cambria Math" panose="02040503050406030204" pitchFamily="18" charset="0"/>
                          </a:rPr>
                        </m:ctrlPr>
                      </m:naryPr>
                      <m:sub>
                        <m:r>
                          <m:rPr>
                            <m:brk m:alnAt="23"/>
                          </m:rPr>
                          <a:rPr lang="pt-BR" sz="1600" b="0" i="1" smtClean="0">
                            <a:latin typeface="Cambria Math" panose="02040503050406030204" pitchFamily="18" charset="0"/>
                          </a:rPr>
                          <m:t>𝑙</m:t>
                        </m:r>
                        <m:r>
                          <a:rPr lang="pt-BR" sz="1600" b="0" i="1" smtClean="0">
                            <a:latin typeface="Cambria Math" panose="02040503050406030204" pitchFamily="18" charset="0"/>
                          </a:rPr>
                          <m:t>=1</m:t>
                        </m:r>
                      </m:sub>
                      <m:sup>
                        <m:r>
                          <a:rPr lang="pt-BR" sz="1600" b="1" i="1" smtClean="0">
                            <a:latin typeface="Cambria Math" panose="02040503050406030204" pitchFamily="18" charset="0"/>
                          </a:rPr>
                          <m:t>𝒎</m:t>
                        </m:r>
                      </m:sup>
                      <m:e>
                        <m:r>
                          <a:rPr lang="pt-BR" sz="1600" i="1">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𝐽</m:t>
                            </m:r>
                          </m:e>
                          <m:sub>
                            <m:r>
                              <a:rPr lang="pt-BR" sz="1600" b="0" i="1" smtClean="0">
                                <a:latin typeface="Cambria Math" panose="02040503050406030204" pitchFamily="18" charset="0"/>
                              </a:rPr>
                              <m:t>𝑙</m:t>
                            </m:r>
                          </m:sub>
                        </m:sSub>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e>
                    </m:nary>
                    <m:r>
                      <a:rPr lang="pt-BR" sz="1600" b="0" i="0" smtClean="0">
                        <a:latin typeface="Cambria Math" panose="02040503050406030204" pitchFamily="18" charset="0"/>
                      </a:rPr>
                      <m:t>.</m:t>
                    </m:r>
                  </m:oMath>
                </a14:m>
                <a:endParaRPr lang="pt-BR" sz="1600"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sz="1600" b="0" i="1" smtClean="0">
                        <a:latin typeface="Cambria Math" panose="02040503050406030204" pitchFamily="18" charset="0"/>
                      </a:rPr>
                      <m:t>𝑘</m:t>
                    </m:r>
                    <m:r>
                      <a:rPr lang="pt-BR" sz="1600" b="0" i="1" smtClean="0">
                        <a:latin typeface="Cambria Math" panose="02040503050406030204" pitchFamily="18" charset="0"/>
                      </a:rPr>
                      <m:t>=</m:t>
                    </m:r>
                    <m:r>
                      <a:rPr lang="pt-BR" sz="1600" b="0" i="1" smtClean="0">
                        <a:latin typeface="Cambria Math" panose="02040503050406030204" pitchFamily="18" charset="0"/>
                      </a:rPr>
                      <m:t>𝑘</m:t>
                    </m:r>
                    <m:r>
                      <a:rPr lang="pt-BR" sz="1600" b="0" i="1" smtClean="0">
                        <a:latin typeface="Cambria Math" panose="02040503050406030204" pitchFamily="18" charset="0"/>
                      </a:rPr>
                      <m:t>+1</m:t>
                    </m:r>
                  </m:oMath>
                </a14:m>
                <a:r>
                  <a:rPr lang="pt-BR" sz="1600" dirty="0"/>
                  <a:t>.</a:t>
                </a:r>
              </a:p>
              <a:p>
                <a:pPr marL="742950" lvl="1" indent="-285750">
                  <a:buFont typeface="Courier New" panose="02070309020205020404" pitchFamily="49" charset="0"/>
                  <a:buChar char="o"/>
                </a:pPr>
                <a:r>
                  <a:rPr lang="pt-BR" sz="1600" dirty="0"/>
                  <a:t>Calcule </a:t>
                </a:r>
                <a14:m>
                  <m:oMath xmlns:m="http://schemas.openxmlformats.org/officeDocument/2006/math">
                    <m:r>
                      <a:rPr lang="pt-BR" sz="1600" i="1">
                        <a:latin typeface="Cambria Math" panose="02040503050406030204" pitchFamily="18" charset="0"/>
                      </a:rPr>
                      <m:t>𝐽</m:t>
                    </m:r>
                    <m:d>
                      <m:dPr>
                        <m:ctrlPr>
                          <a:rPr lang="pt-BR" sz="1600" i="1">
                            <a:latin typeface="Cambria Math" panose="02040503050406030204" pitchFamily="18" charset="0"/>
                          </a:rPr>
                        </m:ctrlPr>
                      </m:dPr>
                      <m:e>
                        <m:r>
                          <a:rPr lang="pt-BR" sz="1600" b="1" i="1">
                            <a:latin typeface="Cambria Math" panose="02040503050406030204" pitchFamily="18" charset="0"/>
                          </a:rPr>
                          <m:t>𝒘</m:t>
                        </m:r>
                        <m:d>
                          <m:dPr>
                            <m:ctrlPr>
                              <a:rPr lang="pt-BR" sz="1600" b="1" i="1">
                                <a:latin typeface="Cambria Math" panose="02040503050406030204" pitchFamily="18" charset="0"/>
                              </a:rPr>
                            </m:ctrlPr>
                          </m:dPr>
                          <m:e>
                            <m:r>
                              <a:rPr lang="pt-BR" sz="1600" b="0" i="1" smtClean="0">
                                <a:latin typeface="Cambria Math" panose="02040503050406030204" pitchFamily="18" charset="0"/>
                              </a:rPr>
                              <m:t>𝑘</m:t>
                            </m:r>
                          </m:e>
                        </m:d>
                      </m:e>
                    </m:d>
                  </m:oMath>
                </a14:m>
                <a:r>
                  <a:rPr lang="pt-BR" sz="16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152722" y="4301931"/>
                <a:ext cx="10775420" cy="2486643"/>
              </a:xfrm>
              <a:prstGeom prst="rect">
                <a:avLst/>
              </a:prstGeom>
              <a:blipFill rotWithShape="0">
                <a:blip r:embed="rId2"/>
                <a:stretch>
                  <a:fillRect l="-169" t="-488" b="-1463"/>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a:t>
            </a:r>
            <a:r>
              <a:rPr lang="pt-BR" dirty="0" smtClean="0"/>
              <a:t>pesos</a:t>
            </a:r>
            <a:endParaRPr lang="pt-BR" dirty="0"/>
          </a:p>
        </p:txBody>
      </p:sp>
      <p:sp>
        <p:nvSpPr>
          <p:cNvPr id="3" name="Content Placeholder 2"/>
          <p:cNvSpPr>
            <a:spLocks noGrp="1"/>
          </p:cNvSpPr>
          <p:nvPr>
            <p:ph idx="1"/>
          </p:nvPr>
        </p:nvSpPr>
        <p:spPr>
          <a:xfrm>
            <a:off x="838200" y="1825624"/>
            <a:ext cx="11158182" cy="5032375"/>
          </a:xfrm>
        </p:spPr>
        <p:txBody>
          <a:bodyPr>
            <a:normAutofit/>
          </a:bodyPr>
          <a:lstStyle/>
          <a:p>
            <a:r>
              <a:rPr lang="pt-BR" dirty="0"/>
              <a:t>Existem vários algoritmos baseados no </a:t>
            </a:r>
            <a:r>
              <a:rPr lang="pt-BR" b="1" i="1" dirty="0"/>
              <a:t>gradiente</a:t>
            </a:r>
            <a:r>
              <a:rPr lang="pt-BR" dirty="0"/>
              <a:t> que podem ser empregados para otimizar os </a:t>
            </a:r>
            <a:r>
              <a:rPr lang="pt-BR" b="1" i="1" dirty="0"/>
              <a:t>pesos sinápticos</a:t>
            </a:r>
            <a:r>
              <a:rPr lang="pt-BR" dirty="0"/>
              <a:t> de uma rede neural. </a:t>
            </a:r>
          </a:p>
          <a:p>
            <a:r>
              <a:rPr lang="pt-BR" dirty="0"/>
              <a:t>Aqui, vamos nos ater a alguns métodos muito usuais na literatura moderna, que se encontra bastante focada </a:t>
            </a:r>
            <a:r>
              <a:rPr lang="pt-BR" dirty="0" smtClean="0"/>
              <a:t>no </a:t>
            </a:r>
            <a:r>
              <a:rPr lang="pt-BR" b="1" i="1" dirty="0" smtClean="0"/>
              <a:t>apredizado </a:t>
            </a:r>
            <a:r>
              <a:rPr lang="pt-BR" b="1" i="1" dirty="0"/>
              <a:t>profundo</a:t>
            </a:r>
            <a:r>
              <a:rPr lang="pt-BR" dirty="0"/>
              <a:t>.</a:t>
            </a:r>
          </a:p>
          <a:p>
            <a:pPr>
              <a:buFont typeface="Wingdings" panose="05000000000000000000" pitchFamily="2" charset="2"/>
              <a:buChar char="Ø"/>
            </a:pPr>
            <a:r>
              <a:rPr lang="pt-BR" b="1" dirty="0"/>
              <a:t>Método do Gradiente Estocástico (</a:t>
            </a:r>
            <a:r>
              <a:rPr lang="pt-BR" b="1" i="1" dirty="0"/>
              <a:t>Stochastic Gradient Descent</a:t>
            </a:r>
            <a:r>
              <a:rPr lang="pt-BR" b="1" dirty="0"/>
              <a:t>, SGD)</a:t>
            </a:r>
          </a:p>
          <a:p>
            <a:pPr lvl="1">
              <a:buFont typeface="Wingdings" panose="05000000000000000000" pitchFamily="2" charset="2"/>
              <a:buChar char="§"/>
            </a:pPr>
            <a:r>
              <a:rPr lang="pt-BR" dirty="0"/>
              <a:t>Nos slides anteriores, nós vimos que o método </a:t>
            </a:r>
            <a:r>
              <a:rPr lang="pt-BR" b="1" i="1" dirty="0"/>
              <a:t>online</a:t>
            </a:r>
            <a:r>
              <a:rPr lang="pt-BR" dirty="0"/>
              <a:t> utiliza um único exemplo </a:t>
            </a:r>
            <a:r>
              <a:rPr lang="pt-BR" dirty="0" smtClean="0"/>
              <a:t>(que deve ser tomado </a:t>
            </a:r>
            <a:r>
              <a:rPr lang="pt-BR" dirty="0"/>
              <a:t>aleatóriamente) para estimar o gradiente da </a:t>
            </a:r>
            <a:r>
              <a:rPr lang="pt-BR" b="1" i="1" dirty="0"/>
              <a:t>função custo</a:t>
            </a:r>
            <a:r>
              <a:rPr lang="pt-BR" dirty="0"/>
              <a:t>. </a:t>
            </a:r>
          </a:p>
          <a:p>
            <a:pPr lvl="1">
              <a:buFont typeface="Wingdings" panose="05000000000000000000" pitchFamily="2" charset="2"/>
              <a:buChar char="§"/>
            </a:pPr>
            <a:r>
              <a:rPr lang="pt-BR" dirty="0"/>
              <a:t>Este tipo de estimador é o que gera a noção de </a:t>
            </a:r>
            <a:r>
              <a:rPr lang="pt-BR" b="1" i="1" dirty="0"/>
              <a:t>gradiente estocástico</a:t>
            </a:r>
            <a:r>
              <a:rPr lang="pt-BR" dirty="0"/>
              <a:t>. Caso utilizemos </a:t>
            </a:r>
            <a:r>
              <a:rPr lang="pt-BR" b="1" i="1" dirty="0"/>
              <a:t>mini-batches</a:t>
            </a:r>
            <a:r>
              <a:rPr lang="pt-BR" dirty="0"/>
              <a:t>, também teremos uma estimativa do </a:t>
            </a:r>
            <a:r>
              <a:rPr lang="pt-BR" b="1" i="1" dirty="0"/>
              <a:t>gradiente</a:t>
            </a:r>
            <a:r>
              <a:rPr lang="pt-BR" dirty="0"/>
              <a:t>, o qual, a rigor, seria determinístico apenas se usássemos todos os dados (no caso do </a:t>
            </a:r>
            <a:r>
              <a:rPr lang="pt-BR" b="1" i="1" dirty="0"/>
              <a:t>batch</a:t>
            </a:r>
            <a:r>
              <a:rPr lang="pt-BR" dirty="0"/>
              <a:t>).</a:t>
            </a:r>
          </a:p>
          <a:p>
            <a:pPr lvl="1">
              <a:buFont typeface="Wingdings" panose="05000000000000000000" pitchFamily="2" charset="2"/>
              <a:buChar char="§"/>
            </a:pPr>
            <a:r>
              <a:rPr lang="pt-BR" dirty="0"/>
              <a:t>Por esse motivo, esses métodos de </a:t>
            </a:r>
            <a:r>
              <a:rPr lang="pt-BR" b="1" i="1" dirty="0"/>
              <a:t>primeira ordem</a:t>
            </a:r>
            <a:r>
              <a:rPr lang="pt-BR" dirty="0"/>
              <a:t>, </a:t>
            </a:r>
            <a:r>
              <a:rPr lang="pt-BR" dirty="0" smtClean="0"/>
              <a:t>como o </a:t>
            </a:r>
            <a:r>
              <a:rPr lang="pt-BR" b="1" i="1" dirty="0"/>
              <a:t>online</a:t>
            </a:r>
            <a:r>
              <a:rPr lang="pt-BR" dirty="0"/>
              <a:t>, são conhecidos como métodos de </a:t>
            </a:r>
            <a:r>
              <a:rPr lang="pt-BR" b="1" i="1" dirty="0" smtClean="0"/>
              <a:t>gradiente descendente estocástico</a:t>
            </a:r>
            <a:r>
              <a:rPr lang="pt-BR" dirty="0" smtClean="0"/>
              <a:t>.</a:t>
            </a:r>
            <a:endParaRPr lang="pt-BR" b="1" dirty="0"/>
          </a:p>
        </p:txBody>
      </p:sp>
    </p:spTree>
    <p:extLst>
      <p:ext uri="{BB962C8B-B14F-4D97-AF65-F5344CB8AC3E}">
        <p14:creationId xmlns:p14="http://schemas.microsoft.com/office/powerpoint/2010/main" val="277440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a:t>
            </a:r>
            <a:r>
              <a:rPr lang="pt-BR" dirty="0" smtClean="0"/>
              <a:t>pesos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116194" cy="5032375"/>
              </a:xfrm>
            </p:spPr>
            <p:txBody>
              <a:bodyPr>
                <a:normAutofit fontScale="92500" lnSpcReduction="20000"/>
              </a:bodyPr>
              <a:lstStyle/>
              <a:p>
                <a:pPr>
                  <a:buFont typeface="Wingdings" panose="05000000000000000000" pitchFamily="2" charset="2"/>
                  <a:buChar char="§"/>
                </a:pPr>
                <a:r>
                  <a:rPr lang="pt-BR" dirty="0"/>
                  <a:t>A </a:t>
                </a:r>
                <a:r>
                  <a:rPr lang="pt-BR" dirty="0" smtClean="0"/>
                  <a:t>escolha </a:t>
                </a:r>
                <a:r>
                  <a:rPr lang="pt-BR" dirty="0"/>
                  <a:t>do</a:t>
                </a:r>
                <a:r>
                  <a:rPr lang="pt-BR" b="1" i="1" dirty="0"/>
                  <a:t> passo de aprendizagem</a:t>
                </a:r>
                <a:r>
                  <a:rPr lang="pt-BR" dirty="0"/>
                  <a:t> é </a:t>
                </a:r>
                <a:r>
                  <a:rPr lang="pt-BR" dirty="0" smtClean="0"/>
                  <a:t>complicada </a:t>
                </a:r>
                <a:r>
                  <a:rPr lang="pt-BR" dirty="0"/>
                  <a:t>e nos remete ao conhecido compromisso entre velocidade de convergência e </a:t>
                </a:r>
                <a:r>
                  <a:rPr lang="pt-BR" dirty="0" smtClean="0"/>
                  <a:t>estabilidade/precisão</a:t>
                </a:r>
                <a:r>
                  <a:rPr lang="pt-BR" dirty="0"/>
                  <a:t>. </a:t>
                </a:r>
              </a:p>
              <a:p>
                <a:pPr>
                  <a:buFont typeface="Wingdings" panose="05000000000000000000" pitchFamily="2" charset="2"/>
                  <a:buChar char="§"/>
                </a:pPr>
                <a:r>
                  <a:rPr lang="pt-BR" dirty="0"/>
                  <a:t>Pode-se usar um valor fixo, mas geralmente, se adota </a:t>
                </a:r>
                <a:r>
                  <a:rPr lang="pt-BR" dirty="0" smtClean="0"/>
                  <a:t>uma variação decrescente </a:t>
                </a:r>
                <a:r>
                  <a:rPr lang="pt-BR" dirty="0"/>
                  <a:t>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a:t> a 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a:t>(i.e., da iteração 0 à iteração </a:t>
                </a:r>
                <a14:m>
                  <m:oMath xmlns:m="http://schemas.openxmlformats.org/officeDocument/2006/math">
                    <m:r>
                      <a:rPr lang="pt-BR" i="1">
                        <a:latin typeface="Cambria Math" panose="02040503050406030204" pitchFamily="18" charset="0"/>
                      </a:rPr>
                      <m:t>𝜏</m:t>
                    </m:r>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do passo de aprendizagem fixo, como mostrado na figura ao lado.</a:t>
                </a:r>
              </a:p>
              <a:p>
                <a:pPr>
                  <a:buFont typeface="Wingdings" panose="05000000000000000000" pitchFamily="2" charset="2"/>
                  <a:buChar char="§"/>
                </a:pPr>
                <a:r>
                  <a:rPr lang="pt-BR" dirty="0"/>
                  <a:t>Naturalmente, a definição dos </a:t>
                </a:r>
                <a:r>
                  <a:rPr lang="pt-BR" dirty="0" smtClean="0"/>
                  <a:t>hiperparâmetros necessários,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smtClean="0"/>
                  <a:t>, é </a:t>
                </a:r>
                <a:r>
                  <a:rPr lang="pt-BR" dirty="0"/>
                  <a:t>mais um problema </a:t>
                </a:r>
                <a:r>
                  <a:rPr lang="pt-BR" b="1" i="1" dirty="0"/>
                  <a:t>a ser tratado caso-a-caso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116194" cy="5032375"/>
              </a:xfrm>
              <a:blipFill rotWithShape="0">
                <a:blip r:embed="rId2"/>
                <a:stretch>
                  <a:fillRect l="-1455" t="-3027" r="-2055"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336132" y="1661309"/>
            <a:ext cx="3190160" cy="286463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9402260" y="1790103"/>
                <a:ext cx="2314407" cy="127759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sz="1200" b="0" i="1" smtClean="0">
                        <a:latin typeface="Cambria Math" panose="02040503050406030204" pitchFamily="18" charset="0"/>
                      </a:rPr>
                      <m:t>𝑁</m:t>
                    </m:r>
                    <m:r>
                      <a:rPr lang="pt-BR" sz="1200" b="0" i="0" smtClean="0">
                        <a:latin typeface="Cambria Math" panose="02040503050406030204" pitchFamily="18" charset="0"/>
                      </a:rPr>
                      <m:t>=10000</m:t>
                    </m:r>
                  </m:oMath>
                </a14:m>
                <a:endParaRPr lang="pt-BR" sz="1200" b="0" dirty="0"/>
              </a:p>
              <a:p>
                <a:pPr marL="285750" indent="-285750">
                  <a:buFont typeface="Arial" panose="020B0604020202020204" pitchFamily="34" charset="0"/>
                  <a:buChar char="•"/>
                </a:pPr>
                <a:r>
                  <a:rPr lang="pt-BR" sz="1200" b="0" dirty="0"/>
                  <a:t>Tamanho do batch: 100</a:t>
                </a:r>
              </a:p>
              <a:p>
                <a:pPr marL="285750" indent="-285750">
                  <a:buFont typeface="Arial" panose="020B0604020202020204" pitchFamily="34" charset="0"/>
                  <a:buChar char="•"/>
                </a:pPr>
                <a:r>
                  <a:rPr lang="pt-BR" sz="1200" dirty="0"/>
                  <a:t>Número de épocas: 100</a:t>
                </a:r>
              </a:p>
              <a:p>
                <a:pPr marL="285750" indent="-285750">
                  <a:buFont typeface="Arial" panose="020B0604020202020204" pitchFamily="34" charset="0"/>
                  <a:buChar char="•"/>
                </a:pP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ea typeface="Cambria Math" panose="02040503050406030204" pitchFamily="18" charset="0"/>
                          </a:rPr>
                          <m:t>𝛼</m:t>
                        </m:r>
                      </m:e>
                      <m:sub>
                        <m:r>
                          <a:rPr lang="pt-BR" sz="1200" i="1">
                            <a:latin typeface="Cambria Math" panose="02040503050406030204" pitchFamily="18" charset="0"/>
                          </a:rPr>
                          <m:t>0</m:t>
                        </m:r>
                      </m:sub>
                    </m:sSub>
                    <m:r>
                      <a:rPr lang="pt-BR" sz="1200" b="0" i="1" smtClean="0">
                        <a:latin typeface="Cambria Math" panose="02040503050406030204" pitchFamily="18" charset="0"/>
                      </a:rPr>
                      <m:t>=0.1</m:t>
                    </m:r>
                  </m:oMath>
                </a14:m>
                <a:endParaRPr lang="pt-BR" sz="1200" dirty="0"/>
              </a:p>
              <a:p>
                <a:pPr marL="285750" indent="-285750">
                  <a:buFont typeface="Arial" panose="020B0604020202020204" pitchFamily="34" charset="0"/>
                  <a:buChar char="•"/>
                </a:pP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ea typeface="Cambria Math" panose="02040503050406030204" pitchFamily="18" charset="0"/>
                          </a:rPr>
                          <m:t>𝛼</m:t>
                        </m:r>
                      </m:e>
                      <m:sub>
                        <m:r>
                          <a:rPr lang="pt-BR" sz="1200" i="1">
                            <a:latin typeface="Cambria Math" panose="02040503050406030204" pitchFamily="18" charset="0"/>
                          </a:rPr>
                          <m:t>𝜏</m:t>
                        </m:r>
                      </m:sub>
                    </m:sSub>
                    <m:r>
                      <a:rPr lang="pt-BR" sz="1200" b="0" i="0" smtClean="0">
                        <a:latin typeface="Cambria Math" panose="02040503050406030204" pitchFamily="18" charset="0"/>
                      </a:rPr>
                      <m:t>=(</m:t>
                    </m:r>
                    <m:f>
                      <m:fPr>
                        <m:ctrlPr>
                          <a:rPr lang="pt-BR" sz="1200" b="0" i="1" smtClean="0">
                            <a:latin typeface="Cambria Math" panose="02040503050406030204" pitchFamily="18" charset="0"/>
                          </a:rPr>
                        </m:ctrlPr>
                      </m:fPr>
                      <m:num>
                        <m:r>
                          <a:rPr lang="pt-BR" sz="1200" b="0" i="0" smtClean="0">
                            <a:latin typeface="Cambria Math" panose="02040503050406030204" pitchFamily="18" charset="0"/>
                          </a:rPr>
                          <m:t>1</m:t>
                        </m:r>
                      </m:num>
                      <m:den>
                        <m:r>
                          <a:rPr lang="pt-BR" sz="1200" b="0" i="0" smtClean="0">
                            <a:latin typeface="Cambria Math" panose="02040503050406030204" pitchFamily="18" charset="0"/>
                          </a:rPr>
                          <m:t>100</m:t>
                        </m:r>
                      </m:den>
                    </m:f>
                    <m:r>
                      <a:rPr lang="pt-BR" sz="1200" b="0" i="0" smtClean="0">
                        <a:latin typeface="Cambria Math" panose="02040503050406030204" pitchFamily="18" charset="0"/>
                      </a:rPr>
                      <m:t>)</m:t>
                    </m:r>
                    <m:sSub>
                      <m:sSubPr>
                        <m:ctrlPr>
                          <a:rPr lang="pt-BR" sz="1200" i="1">
                            <a:latin typeface="Cambria Math" panose="02040503050406030204" pitchFamily="18" charset="0"/>
                          </a:rPr>
                        </m:ctrlPr>
                      </m:sSubPr>
                      <m:e>
                        <m:r>
                          <a:rPr lang="pt-BR" sz="1200" i="1">
                            <a:latin typeface="Cambria Math" panose="02040503050406030204" pitchFamily="18" charset="0"/>
                            <a:ea typeface="Cambria Math" panose="02040503050406030204" pitchFamily="18" charset="0"/>
                          </a:rPr>
                          <m:t>𝛼</m:t>
                        </m:r>
                      </m:e>
                      <m:sub>
                        <m:r>
                          <a:rPr lang="pt-BR" sz="1200" i="1">
                            <a:latin typeface="Cambria Math" panose="02040503050406030204" pitchFamily="18" charset="0"/>
                          </a:rPr>
                          <m:t>0</m:t>
                        </m:r>
                      </m:sub>
                    </m:sSub>
                  </m:oMath>
                </a14:m>
                <a:endParaRPr lang="pt-BR" sz="1200" dirty="0"/>
              </a:p>
              <a:p>
                <a:pPr marL="285750" indent="-285750">
                  <a:buFont typeface="Arial" panose="020B0604020202020204" pitchFamily="34" charset="0"/>
                  <a:buChar char="•"/>
                </a:pPr>
                <a14:m>
                  <m:oMath xmlns:m="http://schemas.openxmlformats.org/officeDocument/2006/math">
                    <m:r>
                      <a:rPr lang="pt-BR" sz="1200" i="1">
                        <a:latin typeface="Cambria Math" panose="02040503050406030204" pitchFamily="18" charset="0"/>
                        <a:ea typeface="Cambria Math" panose="02040503050406030204" pitchFamily="18" charset="0"/>
                      </a:rPr>
                      <m:t>𝜏</m:t>
                    </m:r>
                  </m:oMath>
                </a14:m>
                <a:r>
                  <a:rPr lang="pt-BR" sz="1200" dirty="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9402260" y="1790103"/>
                <a:ext cx="2314407" cy="1277594"/>
              </a:xfrm>
              <a:prstGeom prst="rect">
                <a:avLst/>
              </a:prstGeom>
              <a:blipFill rotWithShape="0">
                <a:blip r:embed="rId4"/>
                <a:stretch>
                  <a:fillRect b="-3349"/>
                </a:stretch>
              </a:blipFill>
            </p:spPr>
            <p:txBody>
              <a:bodyPr/>
              <a:lstStyle/>
              <a:p>
                <a:r>
                  <a:rPr lang="pt-BR">
                    <a:noFill/>
                  </a:rPr>
                  <a:t> </a:t>
                </a:r>
              </a:p>
            </p:txBody>
          </p:sp>
        </mc:Fallback>
      </mc:AlternateContent>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6579" r="8947" b="2656"/>
          <a:stretch/>
        </p:blipFill>
        <p:spPr>
          <a:xfrm>
            <a:off x="10137719" y="4845601"/>
            <a:ext cx="2018769" cy="2012399"/>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7082" r="9437" b="2629"/>
          <a:stretch/>
        </p:blipFill>
        <p:spPr>
          <a:xfrm>
            <a:off x="7827724" y="4827993"/>
            <a:ext cx="2036156" cy="2030006"/>
          </a:xfrm>
          <a:prstGeom prst="rect">
            <a:avLst/>
          </a:prstGeom>
        </p:spPr>
      </p:pic>
      <p:sp>
        <p:nvSpPr>
          <p:cNvPr id="8" name="Right Arrow 7"/>
          <p:cNvSpPr/>
          <p:nvPr/>
        </p:nvSpPr>
        <p:spPr>
          <a:xfrm>
            <a:off x="9638909" y="5566205"/>
            <a:ext cx="449942" cy="553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87133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Variações dos algoritmos de otimização dos </a:t>
            </a:r>
            <a:r>
              <a:rPr lang="pt-BR" dirty="0" smtClean="0"/>
              <a:t>pesos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36087" cy="5167312"/>
              </a:xfrm>
            </p:spPr>
            <p:txBody>
              <a:bodyPr>
                <a:normAutofit lnSpcReduction="10000"/>
              </a:bodyPr>
              <a:lstStyle/>
              <a:p>
                <a:pPr>
                  <a:buFont typeface="Wingdings" panose="05000000000000000000" pitchFamily="2" charset="2"/>
                  <a:buChar char="Ø"/>
                </a:pPr>
                <a:r>
                  <a:rPr lang="pt-BR" b="1" dirty="0" smtClean="0"/>
                  <a:t>Momentum</a:t>
                </a:r>
                <a:endParaRPr lang="pt-BR" dirty="0"/>
              </a:p>
              <a:p>
                <a:pPr lvl="1">
                  <a:buFont typeface="Wingdings" panose="05000000000000000000" pitchFamily="2" charset="2"/>
                  <a:buChar char="§"/>
                </a:pPr>
                <a:r>
                  <a:rPr lang="pt-BR" dirty="0" smtClean="0"/>
                  <a:t>O </a:t>
                </a:r>
                <a:r>
                  <a:rPr lang="pt-BR" b="1" i="1" dirty="0" smtClean="0"/>
                  <a:t>termo</a:t>
                </a:r>
                <a:r>
                  <a:rPr lang="pt-BR" dirty="0" smtClean="0"/>
                  <a:t> </a:t>
                </a:r>
                <a:r>
                  <a:rPr lang="pt-BR" b="1" i="1" dirty="0" smtClean="0"/>
                  <a:t>momento</a:t>
                </a:r>
                <a:r>
                  <a:rPr lang="pt-BR" dirty="0" smtClean="0"/>
                  <a:t> é adicionado à equação de atualização dos pesos para trazer </a:t>
                </a:r>
                <a:r>
                  <a:rPr lang="pt-BR" b="1" i="1" dirty="0"/>
                  <a:t>informação de gradientes anteriores </a:t>
                </a:r>
                <a:r>
                  <a:rPr lang="pt-BR" b="1" i="1" dirty="0" smtClean="0"/>
                  <a:t>acumulados </a:t>
                </a:r>
                <a:r>
                  <a:rPr lang="pt-BR" dirty="0" smtClean="0"/>
                  <a:t>ao </a:t>
                </a:r>
                <a:r>
                  <a:rPr lang="pt-BR" dirty="0"/>
                  <a:t>ajuste de </a:t>
                </a:r>
                <a:r>
                  <a:rPr lang="pt-BR" dirty="0" smtClean="0"/>
                  <a:t>pesos.</a:t>
                </a:r>
              </a:p>
              <a:p>
                <a:pPr lvl="1">
                  <a:buFont typeface="Wingdings" panose="05000000000000000000" pitchFamily="2" charset="2"/>
                  <a:buChar char="§"/>
                </a:pPr>
                <a:r>
                  <a:rPr lang="pt-BR" dirty="0" smtClean="0"/>
                  <a:t>Esse termo tem o potencial de melhorar </a:t>
                </a:r>
                <a:r>
                  <a:rPr lang="pt-BR" dirty="0"/>
                  <a:t>a </a:t>
                </a:r>
                <a:r>
                  <a:rPr lang="pt-BR" dirty="0" smtClean="0"/>
                  <a:t>convergência das versões online e em mini-lotes do gradiente descendente.</a:t>
                </a:r>
              </a:p>
              <a:p>
                <a:pPr lvl="1">
                  <a:buFont typeface="Wingdings" panose="05000000000000000000" pitchFamily="2" charset="2"/>
                  <a:buChar char="§"/>
                </a:pPr>
                <a:r>
                  <a:rPr lang="pt-BR" dirty="0"/>
                  <a:t>A </a:t>
                </a:r>
                <a:r>
                  <a:rPr lang="pt-BR" b="1" i="1" dirty="0"/>
                  <a:t>atualização dos pesos</a:t>
                </a:r>
                <a:r>
                  <a:rPr lang="pt-BR" dirty="0"/>
                  <a:t> </a:t>
                </a:r>
                <a:r>
                  <a:rPr lang="pt-BR" dirty="0" smtClean="0"/>
                  <a:t>com o </a:t>
                </a:r>
                <a:r>
                  <a:rPr lang="pt-BR" b="1" i="1" dirty="0" smtClean="0"/>
                  <a:t>termo momento</a:t>
                </a:r>
                <a:r>
                  <a:rPr lang="pt-BR" dirty="0" smtClean="0"/>
                  <a:t> é </a:t>
                </a:r>
                <a:r>
                  <a:rPr lang="pt-BR" dirty="0"/>
                  <a:t>dada por</a:t>
                </a:r>
              </a:p>
              <a:p>
                <a:pPr marL="457200" lvl="1" indent="0" algn="ctr">
                  <a:buNone/>
                </a:pPr>
                <a14:m>
                  <m:oMathPara xmlns:m="http://schemas.openxmlformats.org/officeDocument/2006/math">
                    <m:oMathParaPr>
                      <m:jc m:val="center"/>
                    </m:oMathParaPr>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𝒘</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𝒗</m:t>
                      </m:r>
                      <m:r>
                        <a:rPr lang="pt-BR" b="1" i="1" smtClean="0">
                          <a:latin typeface="Cambria Math" panose="02040503050406030204" pitchFamily="18" charset="0"/>
                          <a:ea typeface="Cambria Math" panose="02040503050406030204" pitchFamily="18" charset="0"/>
                        </a:rPr>
                        <m:t>,</m:t>
                      </m:r>
                    </m:oMath>
                  </m:oMathPara>
                </a14:m>
                <a:endParaRPr lang="pt-BR" dirty="0" smtClean="0"/>
              </a:p>
              <a:p>
                <a:pPr marL="457200" lvl="1" indent="0">
                  <a:buNone/>
                </a:pPr>
                <a:r>
                  <a:rPr lang="pt-BR" dirty="0" smtClean="0"/>
                  <a:t>onde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smtClean="0"/>
                  <a:t> é a </a:t>
                </a:r>
                <a:r>
                  <a:rPr lang="pt-BR" b="1" i="1" dirty="0" smtClean="0"/>
                  <a:t>velocidade</a:t>
                </a:r>
                <a:r>
                  <a:rPr lang="pt-BR" dirty="0" smtClean="0"/>
                  <a:t>, a qual é </a:t>
                </a:r>
                <a:r>
                  <a:rPr lang="pt-BR" dirty="0"/>
                  <a:t>atualizada da seguinte </a:t>
                </a:r>
                <a:r>
                  <a:rPr lang="pt-BR" dirty="0" smtClean="0"/>
                  <a:t>forma</a:t>
                </a:r>
                <a:endParaRPr lang="pt-BR" dirty="0"/>
              </a:p>
              <a:p>
                <a:pPr marL="457200" lvl="1"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𝜇</m:t>
                      </m:r>
                      <m:r>
                        <a:rPr lang="pt-BR" b="1" i="1">
                          <a:latin typeface="Cambria Math" panose="02040503050406030204" pitchFamily="18" charset="0"/>
                          <a:ea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b="1" i="1">
                          <a:latin typeface="Cambria Math" panose="02040503050406030204" pitchFamily="18" charset="0"/>
                          <a:ea typeface="Cambria Math" panose="02040503050406030204" pitchFamily="18" charset="0"/>
                        </a:rPr>
                        <m:t>𝒈</m:t>
                      </m:r>
                      <m:r>
                        <a:rPr lang="pt-BR" b="0" i="0" smtClean="0">
                          <a:latin typeface="Cambria Math" panose="02040503050406030204" pitchFamily="18" charset="0"/>
                          <a:ea typeface="Cambria Math" panose="02040503050406030204" pitchFamily="18" charset="0"/>
                        </a:rPr>
                        <m:t>,</m:t>
                      </m:r>
                    </m:oMath>
                  </m:oMathPara>
                </a14:m>
                <a:endParaRPr lang="pt-BR" dirty="0"/>
              </a:p>
              <a:p>
                <a:pPr marL="457200" lvl="1" indent="0">
                  <a:buNone/>
                </a:pP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a:t> </a:t>
                </a:r>
                <a:r>
                  <a:rPr lang="pt-BR" dirty="0" smtClean="0"/>
                  <a:t>é o </a:t>
                </a:r>
                <a:r>
                  <a:rPr lang="pt-BR" b="1" i="1" dirty="0"/>
                  <a:t>vetor </a:t>
                </a:r>
                <a:r>
                  <a:rPr lang="pt-BR" b="1" i="1" dirty="0" smtClean="0"/>
                  <a:t>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é o </a:t>
                </a:r>
                <a:r>
                  <a:rPr lang="pt-BR" b="1" i="1" dirty="0" smtClean="0"/>
                  <a:t>passo de aprendizagem</a:t>
                </a:r>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𝜇</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a:t>
                </a:r>
                <a:r>
                  <a:rPr lang="pt-BR" dirty="0" smtClean="0"/>
                  <a:t>é o </a:t>
                </a:r>
                <a:r>
                  <a:rPr lang="pt-BR" b="1" i="1" dirty="0" smtClean="0"/>
                  <a:t>coeficiente de momento</a:t>
                </a:r>
                <a:r>
                  <a:rPr lang="pt-BR" dirty="0" smtClean="0"/>
                  <a:t> e determina </a:t>
                </a:r>
                <a:r>
                  <a:rPr lang="pt-BR" dirty="0"/>
                  <a:t>com que rapidez as contribuições de gradientes anteriores decaem </a:t>
                </a:r>
                <a:r>
                  <a:rPr lang="pt-BR" dirty="0" smtClean="0"/>
                  <a:t>(</a:t>
                </a:r>
                <a:r>
                  <a:rPr lang="pt-BR" dirty="0"/>
                  <a:t>ou seja, </a:t>
                </a:r>
                <a14:m>
                  <m:oMath xmlns:m="http://schemas.openxmlformats.org/officeDocument/2006/math">
                    <m:r>
                      <a:rPr lang="pt-BR" i="1">
                        <a:latin typeface="Cambria Math" panose="02040503050406030204" pitchFamily="18" charset="0"/>
                        <a:ea typeface="Cambria Math" panose="02040503050406030204" pitchFamily="18" charset="0"/>
                      </a:rPr>
                      <m:t>𝜇</m:t>
                    </m:r>
                  </m:oMath>
                </a14:m>
                <a:r>
                  <a:rPr lang="pt-BR" dirty="0"/>
                  <a:t> é um termo de memória</a:t>
                </a:r>
                <a:r>
                  <a:rPr lang="pt-BR" dirty="0" smtClean="0"/>
                  <a:t>).</a:t>
                </a:r>
              </a:p>
              <a:p>
                <a:pPr lvl="1">
                  <a:buFont typeface="Wingdings" panose="05000000000000000000" pitchFamily="2" charset="2"/>
                  <a:buChar char="§"/>
                </a:pPr>
                <a:r>
                  <a:rPr lang="pt-BR" dirty="0" smtClean="0"/>
                  <a:t>Quanto </a:t>
                </a:r>
                <a:r>
                  <a:rPr lang="pt-BR" dirty="0"/>
                  <a:t>maior for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maior será a influência de gradientes anteriores na direção atual</a:t>
                </a:r>
                <a:r>
                  <a:rPr lang="pt-BR" dirty="0" smtClean="0"/>
                  <a:t>.</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dá a </a:t>
                </a:r>
                <a:r>
                  <a:rPr lang="pt-BR" b="1" i="1" dirty="0"/>
                  <a:t>direção</a:t>
                </a:r>
                <a:r>
                  <a:rPr lang="pt-BR" dirty="0"/>
                  <a:t> e a </a:t>
                </a:r>
                <a:r>
                  <a:rPr lang="pt-BR" b="1" i="1" dirty="0"/>
                  <a:t>velocidade</a:t>
                </a:r>
                <a:r>
                  <a:rPr lang="pt-BR" dirty="0"/>
                  <a:t> na qual os pesos se movem pelo espaço de pesos</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36087" cy="5167312"/>
              </a:xfrm>
              <a:blipFill rotWithShape="0">
                <a:blip r:embed="rId3"/>
                <a:stretch>
                  <a:fillRect l="-930" t="-2594" b="-472"/>
                </a:stretch>
              </a:blipFill>
            </p:spPr>
            <p:txBody>
              <a:bodyPr/>
              <a:lstStyle/>
              <a:p>
                <a:r>
                  <a:rPr lang="pt-BR">
                    <a:noFill/>
                  </a:rPr>
                  <a:t> </a:t>
                </a:r>
              </a:p>
            </p:txBody>
          </p:sp>
        </mc:Fallback>
      </mc:AlternateContent>
    </p:spTree>
    <p:extLst>
      <p:ext uri="{BB962C8B-B14F-4D97-AF65-F5344CB8AC3E}">
        <p14:creationId xmlns:p14="http://schemas.microsoft.com/office/powerpoint/2010/main" val="1032686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a:t>
            </a:r>
            <a:r>
              <a:rPr lang="pt-BR" dirty="0" smtClean="0"/>
              <a:t>pesos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25625"/>
                <a:ext cx="8596088" cy="5032375"/>
              </a:xfrm>
            </p:spPr>
            <p:txBody>
              <a:bodyPr>
                <a:normAutofit/>
              </a:bodyPr>
              <a:lstStyle/>
              <a:p>
                <a:pPr>
                  <a:buFont typeface="Wingdings" panose="05000000000000000000" pitchFamily="2" charset="2"/>
                  <a:buChar char="Ø"/>
                </a:pPr>
                <a:r>
                  <a:rPr lang="pt-BR" b="1" dirty="0"/>
                  <a:t>Momentum</a:t>
                </a:r>
                <a:endParaRPr lang="pt-BR" dirty="0"/>
              </a:p>
              <a:p>
                <a:pPr lvl="1">
                  <a:buFont typeface="Wingdings" panose="05000000000000000000" pitchFamily="2" charset="2"/>
                  <a:buChar char="§"/>
                </a:pPr>
                <a:r>
                  <a:rPr lang="pt-BR" b="1" i="1" dirty="0" smtClean="0"/>
                  <a:t>Momento</a:t>
                </a:r>
                <a:r>
                  <a:rPr lang="pt-BR" dirty="0" smtClean="0"/>
                  <a:t> </a:t>
                </a:r>
                <a:r>
                  <a:rPr lang="pt-BR" dirty="0"/>
                  <a:t>em física é igual a </a:t>
                </a:r>
                <a:r>
                  <a:rPr lang="pt-BR" b="1" i="1" dirty="0"/>
                  <a:t>massa de uma partícula vezes sua velocidade</a:t>
                </a:r>
                <a:r>
                  <a:rPr lang="pt-BR" dirty="0"/>
                  <a:t>. No algoritmo do </a:t>
                </a:r>
                <a:r>
                  <a:rPr lang="pt-BR" dirty="0" smtClean="0"/>
                  <a:t>momento, </a:t>
                </a:r>
                <a:r>
                  <a:rPr lang="pt-BR" dirty="0"/>
                  <a:t>assumimos que a massa é unitária, então o vetor velocidade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também pode ser considerado como o </a:t>
                </a:r>
                <a:r>
                  <a:rPr lang="pt-BR" dirty="0" smtClean="0"/>
                  <a:t>momento </a:t>
                </a:r>
                <a:r>
                  <a:rPr lang="pt-BR" dirty="0"/>
                  <a:t>da partícula</a:t>
                </a:r>
                <a:r>
                  <a:rPr lang="pt-BR" dirty="0" smtClean="0"/>
                  <a:t>.</a:t>
                </a:r>
              </a:p>
              <a:p>
                <a:pPr lvl="1">
                  <a:buFont typeface="Wingdings" panose="05000000000000000000" pitchFamily="2" charset="2"/>
                  <a:buChar char="§"/>
                </a:pPr>
                <a:r>
                  <a:rPr lang="pt-BR" dirty="0" smtClean="0"/>
                  <a:t>O termo momento adiciona </a:t>
                </a:r>
                <a:r>
                  <a:rPr lang="pt-BR" dirty="0"/>
                  <a:t>uma fração </a:t>
                </a:r>
                <a14:m>
                  <m:oMath xmlns:m="http://schemas.openxmlformats.org/officeDocument/2006/math">
                    <m:r>
                      <a:rPr lang="pt-BR" i="1">
                        <a:latin typeface="Cambria Math" panose="02040503050406030204" pitchFamily="18" charset="0"/>
                        <a:ea typeface="Cambria Math" panose="02040503050406030204" pitchFamily="18" charset="0"/>
                      </a:rPr>
                      <m:t>𝜇</m:t>
                    </m:r>
                  </m:oMath>
                </a14:m>
                <a:r>
                  <a:rPr lang="pt-BR" dirty="0" smtClean="0"/>
                  <a:t> de atualizações anteriores dos pesos à atualização corrente. </a:t>
                </a:r>
              </a:p>
              <a:p>
                <a:pPr lvl="2">
                  <a:buFont typeface="Courier New" panose="02070309020205020404" pitchFamily="49" charset="0"/>
                  <a:buChar char="o"/>
                </a:pPr>
                <a:r>
                  <a:rPr lang="pt-BR" dirty="0" smtClean="0"/>
                  <a:t>Quando </a:t>
                </a:r>
                <a:r>
                  <a:rPr lang="pt-BR" dirty="0"/>
                  <a:t>o gradiente </a:t>
                </a:r>
                <a:r>
                  <a:rPr lang="pt-BR" dirty="0" smtClean="0"/>
                  <a:t>aponta </a:t>
                </a:r>
                <a:r>
                  <a:rPr lang="pt-BR" dirty="0"/>
                  <a:t>na mesma </a:t>
                </a:r>
                <a:r>
                  <a:rPr lang="pt-BR" dirty="0" smtClean="0"/>
                  <a:t>direção por várias iterações, </a:t>
                </a:r>
                <a:r>
                  <a:rPr lang="pt-BR" dirty="0"/>
                  <a:t>isso </a:t>
                </a:r>
                <a:r>
                  <a:rPr lang="pt-BR" dirty="0" smtClean="0"/>
                  <a:t>aumenta o </a:t>
                </a:r>
                <a:r>
                  <a:rPr lang="pt-BR" dirty="0"/>
                  <a:t>tamanho dos passos dados em direção ao mínimo</a:t>
                </a:r>
                <a:r>
                  <a:rPr lang="pt-BR" dirty="0" smtClean="0"/>
                  <a:t>.</a:t>
                </a:r>
              </a:p>
              <a:p>
                <a:pPr lvl="2">
                  <a:buFont typeface="Courier New" panose="02070309020205020404" pitchFamily="49" charset="0"/>
                  <a:buChar char="o"/>
                </a:pPr>
                <a:r>
                  <a:rPr lang="pt-BR" dirty="0"/>
                  <a:t>Quando o gradiente </a:t>
                </a:r>
                <a:r>
                  <a:rPr lang="pt-BR" dirty="0" smtClean="0"/>
                  <a:t>muda de direção a cada nova iteração, </a:t>
                </a:r>
                <a:r>
                  <a:rPr lang="pt-BR" dirty="0"/>
                  <a:t>o </a:t>
                </a:r>
                <a:r>
                  <a:rPr lang="pt-BR" dirty="0" smtClean="0"/>
                  <a:t>termo momento </a:t>
                </a:r>
                <a:r>
                  <a:rPr lang="pt-BR" dirty="0"/>
                  <a:t>suaviza as variações</a:t>
                </a:r>
                <a:r>
                  <a:rPr lang="pt-BR" dirty="0" smtClean="0"/>
                  <a:t>.</a:t>
                </a:r>
              </a:p>
              <a:p>
                <a:pPr lvl="2">
                  <a:buFont typeface="Courier New" panose="02070309020205020404" pitchFamily="49" charset="0"/>
                  <a:buChar char="o"/>
                </a:pPr>
                <a:r>
                  <a:rPr lang="pt-BR" dirty="0"/>
                  <a:t>Como resultado, temos convergência mais rápida e oscilação reduzida.</a:t>
                </a:r>
              </a:p>
              <a:p>
                <a:pPr lvl="1">
                  <a:buFont typeface="Wingdings" panose="05000000000000000000" pitchFamily="2" charset="2"/>
                  <a:buChar char="§"/>
                </a:pPr>
                <a:r>
                  <a:rPr lang="pt-BR" dirty="0"/>
                  <a:t>O efeito do algoritmo do momentum no GDE é ilustrado na figura ao lado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25625"/>
                <a:ext cx="8596088" cy="5032375"/>
              </a:xfrm>
              <a:blipFill rotWithShape="0">
                <a:blip r:embed="rId3"/>
                <a:stretch>
                  <a:fillRect l="-1205" t="-1937" r="-70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182"/>
          <a:stretch/>
        </p:blipFill>
        <p:spPr>
          <a:xfrm>
            <a:off x="9381069" y="2115909"/>
            <a:ext cx="2781903" cy="4444546"/>
          </a:xfrm>
          <a:prstGeom prst="rect">
            <a:avLst/>
          </a:prstGeom>
        </p:spPr>
      </p:pic>
    </p:spTree>
    <p:extLst>
      <p:ext uri="{BB962C8B-B14F-4D97-AF65-F5344CB8AC3E}">
        <p14:creationId xmlns:p14="http://schemas.microsoft.com/office/powerpoint/2010/main" val="1807103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63527"/>
            <a:ext cx="11353801" cy="1325563"/>
          </a:xfrm>
        </p:spPr>
        <p:txBody>
          <a:bodyPr>
            <a:normAutofit/>
          </a:bodyPr>
          <a:lstStyle/>
          <a:p>
            <a:r>
              <a:rPr lang="pt-BR" dirty="0"/>
              <a:t>Variações dos algoritmos de otimização dos </a:t>
            </a:r>
            <a:r>
              <a:rPr lang="pt-BR" dirty="0" smtClean="0"/>
              <a:t>pesos</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4492" cy="5032375"/>
              </a:xfrm>
            </p:spPr>
            <p:txBody>
              <a:bodyPr>
                <a:normAutofit fontScale="92500"/>
              </a:bodyPr>
              <a:lstStyle/>
              <a:p>
                <a:pPr>
                  <a:buFont typeface="Wingdings" panose="05000000000000000000" pitchFamily="2" charset="2"/>
                  <a:buChar char="Ø"/>
                </a:pPr>
                <a:r>
                  <a:rPr lang="pt-BR" b="1" dirty="0"/>
                  <a:t>Momento de Nesterov</a:t>
                </a:r>
                <a:endParaRPr lang="pt-BR" dirty="0"/>
              </a:p>
              <a:p>
                <a:pPr lvl="1">
                  <a:buFont typeface="Wingdings" panose="05000000000000000000" pitchFamily="2" charset="2"/>
                  <a:buChar char="§"/>
                </a:pPr>
                <a:r>
                  <a:rPr lang="pt-BR" dirty="0"/>
                  <a:t>O método do </a:t>
                </a:r>
                <a:r>
                  <a:rPr lang="pt-BR" b="1" i="1" dirty="0"/>
                  <a:t>momento de Nesterov </a:t>
                </a:r>
                <a:r>
                  <a:rPr lang="pt-BR" dirty="0"/>
                  <a:t>pode ser visto, essencialmente, como uma variação do </a:t>
                </a:r>
                <a:r>
                  <a:rPr lang="pt-BR" b="1" i="1" dirty="0"/>
                  <a:t>método do momento</a:t>
                </a:r>
                <a:r>
                  <a:rPr lang="pt-BR" dirty="0"/>
                  <a:t> em que o cálculo do </a:t>
                </a:r>
                <a:r>
                  <a:rPr lang="pt-BR" b="1" i="1" dirty="0"/>
                  <a:t>vetor gradiente</a:t>
                </a:r>
                <a:r>
                  <a:rPr lang="pt-BR" dirty="0"/>
                  <a:t> não é feito sobre o vetor 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a:t>
                </a:r>
                <a:endParaRPr lang="pt-BR" dirty="0" smtClean="0"/>
              </a:p>
              <a:p>
                <a:pPr lvl="1">
                  <a:buFont typeface="Wingdings" panose="05000000000000000000" pitchFamily="2" charset="2"/>
                  <a:buChar char="§"/>
                </a:pPr>
                <a:r>
                  <a:rPr lang="pt-BR" dirty="0" smtClean="0"/>
                  <a:t>Esse </a:t>
                </a:r>
                <a:r>
                  <a:rPr lang="pt-BR" dirty="0"/>
                  <a:t>termo adicional funciona como um fator de correção que pode </a:t>
                </a:r>
                <a:r>
                  <a:rPr lang="pt-BR" dirty="0" smtClean="0"/>
                  <a:t>aumentar, </a:t>
                </a:r>
                <a:r>
                  <a:rPr lang="pt-BR" dirty="0"/>
                  <a:t>em alguns casos, a velocidade de convergência.</a:t>
                </a:r>
              </a:p>
              <a:p>
                <a:pPr>
                  <a:buFont typeface="Wingdings" panose="05000000000000000000" pitchFamily="2" charset="2"/>
                  <a:buChar char="Ø"/>
                </a:pPr>
                <a:r>
                  <a:rPr lang="pt-BR" b="1" dirty="0"/>
                  <a:t>Modelos com Passo de Aprendizagem Adaptativo</a:t>
                </a:r>
              </a:p>
              <a:p>
                <a:pPr lvl="1">
                  <a:buFont typeface="Wingdings" panose="05000000000000000000" pitchFamily="2" charset="2"/>
                  <a:buChar char="§"/>
                </a:pPr>
                <a:r>
                  <a:rPr lang="pt-BR" dirty="0" smtClean="0"/>
                  <a:t>O </a:t>
                </a:r>
                <a:r>
                  <a:rPr lang="pt-BR" b="1" i="1" dirty="0"/>
                  <a:t>passo de aprendizagem </a:t>
                </a:r>
                <a:r>
                  <a:rPr lang="pt-BR" dirty="0"/>
                  <a:t>é um hiperparâmetro difícil de se ajustar otimamente e bastante relevante para o sucesso do treinamento de uma rede neural. </a:t>
                </a:r>
                <a:endParaRPr lang="pt-BR" dirty="0" smtClean="0"/>
              </a:p>
              <a:p>
                <a:pPr lvl="1">
                  <a:buFont typeface="Wingdings" panose="05000000000000000000" pitchFamily="2" charset="2"/>
                  <a:buChar char="§"/>
                </a:pPr>
                <a:r>
                  <a:rPr lang="pt-BR" dirty="0" smtClean="0"/>
                  <a:t>Isso </a:t>
                </a:r>
                <a:r>
                  <a:rPr lang="pt-BR" dirty="0"/>
                  <a:t>motivou o surgimento de um conjunto de métodos com mecanismos capazes de modificá-lo dinamicamente. </a:t>
                </a:r>
                <a:endParaRPr lang="pt-BR" dirty="0" smtClean="0"/>
              </a:p>
              <a:p>
                <a:pPr lvl="1">
                  <a:buFont typeface="Wingdings" panose="05000000000000000000" pitchFamily="2" charset="2"/>
                  <a:buChar char="§"/>
                </a:pPr>
                <a:r>
                  <a:rPr lang="pt-BR" dirty="0" smtClean="0"/>
                  <a:t>O passo </a:t>
                </a:r>
                <a:r>
                  <a:rPr lang="pt-BR" dirty="0"/>
                  <a:t>é </a:t>
                </a:r>
                <a:r>
                  <a:rPr lang="pt-BR" dirty="0" smtClean="0"/>
                  <a:t>ajustado </a:t>
                </a:r>
                <a:r>
                  <a:rPr lang="pt-BR" dirty="0"/>
                  <a:t>de acordo com </a:t>
                </a:r>
                <a:r>
                  <a:rPr lang="pt-BR" dirty="0" smtClean="0"/>
                  <a:t>o desempenho da rede e</a:t>
                </a:r>
                <a:r>
                  <a:rPr lang="pt-BR" dirty="0"/>
                  <a:t>, além disso, </a:t>
                </a:r>
                <a:r>
                  <a:rPr lang="pt-BR" dirty="0" smtClean="0"/>
                  <a:t>pode-se ter </a:t>
                </a:r>
                <a:r>
                  <a:rPr lang="pt-BR" dirty="0"/>
                  <a:t>passos diferentes para cada peso do modelo, os quais são atualizados de forma independente. </a:t>
                </a:r>
                <a:endParaRPr lang="pt-BR" dirty="0" smtClean="0"/>
              </a:p>
              <a:p>
                <a:pPr lvl="1">
                  <a:buFont typeface="Wingdings" panose="05000000000000000000" pitchFamily="2" charset="2"/>
                  <a:buChar char="§"/>
                </a:pPr>
                <a:r>
                  <a:rPr lang="pt-BR" dirty="0" smtClean="0"/>
                  <a:t>Dentre </a:t>
                </a:r>
                <a:r>
                  <a:rPr lang="pt-BR" dirty="0"/>
                  <a:t>as técnicas mais populares dessa classe estão </a:t>
                </a:r>
                <a:r>
                  <a:rPr lang="pt-BR" b="1" i="1" dirty="0" smtClean="0"/>
                  <a:t>AdaGrad</a:t>
                </a:r>
                <a:r>
                  <a:rPr lang="pt-BR" dirty="0" smtClean="0"/>
                  <a:t>, </a:t>
                </a:r>
                <a:r>
                  <a:rPr lang="pt-BR" b="1" i="1" dirty="0"/>
                  <a:t>RMSProp</a:t>
                </a:r>
                <a:r>
                  <a:rPr lang="pt-BR" dirty="0"/>
                  <a:t> e </a:t>
                </a:r>
                <a:r>
                  <a:rPr lang="pt-BR" b="1" i="1" dirty="0" smtClean="0"/>
                  <a:t>Adam.</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4492" cy="5032375"/>
              </a:xfrm>
              <a:blipFill rotWithShape="0">
                <a:blip r:embed="rId3"/>
                <a:stretch>
                  <a:fillRect l="-814" t="-1816" r="-1194" b="-484"/>
                </a:stretch>
              </a:blipFill>
            </p:spPr>
            <p:txBody>
              <a:bodyPr/>
              <a:lstStyle/>
              <a:p>
                <a:r>
                  <a:rPr lang="pt-BR">
                    <a:noFill/>
                  </a:rPr>
                  <a:t> </a:t>
                </a:r>
              </a:p>
            </p:txBody>
          </p:sp>
        </mc:Fallback>
      </mc:AlternateContent>
    </p:spTree>
    <p:extLst>
      <p:ext uri="{BB962C8B-B14F-4D97-AF65-F5344CB8AC3E}">
        <p14:creationId xmlns:p14="http://schemas.microsoft.com/office/powerpoint/2010/main" val="2868818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5032376"/>
          </a:xfrm>
        </p:spPr>
        <p:txBody>
          <a:bodyPr>
            <a:normAutofit fontScale="92500" lnSpcReduction="20000"/>
          </a:bodyPr>
          <a:lstStyle/>
          <a:p>
            <a:r>
              <a:rPr lang="pt-BR" dirty="0"/>
              <a:t>Uma vez que os métodos de treinamento de </a:t>
            </a:r>
            <a:r>
              <a:rPr lang="pt-BR" b="1" i="1" dirty="0"/>
              <a:t>redes neurais MLP </a:t>
            </a:r>
            <a:r>
              <a:rPr lang="pt-BR" dirty="0"/>
              <a:t>são iterativos, eles dependem de uma </a:t>
            </a:r>
            <a:r>
              <a:rPr lang="pt-BR" b="1" i="1" dirty="0"/>
              <a:t>inicialização dos pesos</a:t>
            </a:r>
            <a:r>
              <a:rPr lang="pt-BR" dirty="0"/>
              <a:t>. </a:t>
            </a:r>
          </a:p>
          <a:p>
            <a:r>
              <a:rPr lang="pt-BR" dirty="0"/>
              <a:t>Como os métodos são de </a:t>
            </a:r>
            <a:r>
              <a:rPr lang="pt-BR" b="1" i="1" dirty="0"/>
              <a:t>busca local</a:t>
            </a:r>
            <a:r>
              <a:rPr lang="pt-BR" dirty="0"/>
              <a:t>, a inicialização pode afetar drasticamente a qualidade da solução obtida.</a:t>
            </a:r>
          </a:p>
          <a:p>
            <a:r>
              <a:rPr lang="pt-BR" dirty="0"/>
              <a:t>O </a:t>
            </a:r>
            <a:r>
              <a:rPr lang="pt-BR" b="1" i="1" dirty="0"/>
              <a:t>ponto de inicialização </a:t>
            </a:r>
            <a:r>
              <a:rPr lang="pt-BR" dirty="0"/>
              <a:t>pode determinar se o algoritmo converge, sendo alguns pontos iniciais tão instáveis que o algoritmo encontra dificuldades numéricas e falha completamente em </a:t>
            </a:r>
            <a:r>
              <a:rPr lang="pt-BR" dirty="0" smtClean="0"/>
              <a:t>convergir (e.g., desaparecimento e explosão dos gradientes).</a:t>
            </a:r>
            <a:endParaRPr lang="pt-BR" dirty="0"/>
          </a:p>
          <a:p>
            <a:r>
              <a:rPr lang="pt-BR" dirty="0"/>
              <a:t>Também pode haver variações expressivas na </a:t>
            </a:r>
            <a:r>
              <a:rPr lang="pt-BR" b="1" i="1" dirty="0"/>
              <a:t>velocidade de </a:t>
            </a:r>
            <a:r>
              <a:rPr lang="pt-BR" b="1" i="1" dirty="0" smtClean="0"/>
              <a:t>convergência</a:t>
            </a:r>
            <a:r>
              <a:rPr lang="pt-BR" dirty="0" smtClean="0"/>
              <a:t> (e.g., platôs, pontos de sela).</a:t>
            </a:r>
            <a:endParaRPr lang="pt-BR" dirty="0"/>
          </a:p>
          <a:p>
            <a:r>
              <a:rPr lang="pt-BR" dirty="0"/>
              <a:t>Um ponto importante da inicialização é “</a:t>
            </a:r>
            <a:r>
              <a:rPr lang="pt-BR" b="1" i="1" dirty="0"/>
              <a:t>quebrar a simetria</a:t>
            </a:r>
            <a:r>
              <a:rPr lang="pt-BR" dirty="0"/>
              <a:t>” entre os </a:t>
            </a:r>
            <a:r>
              <a:rPr lang="pt-BR" b="1" i="1" dirty="0"/>
              <a:t>nós</a:t>
            </a:r>
            <a:r>
              <a:rPr lang="pt-BR" dirty="0"/>
              <a:t>, ou seja, </a:t>
            </a:r>
            <a:r>
              <a:rPr lang="pt-BR" b="1" i="1" dirty="0" smtClean="0"/>
              <a:t>nós</a:t>
            </a:r>
            <a:r>
              <a:rPr lang="pt-BR" dirty="0" smtClean="0"/>
              <a:t> com </a:t>
            </a:r>
            <a:r>
              <a:rPr lang="pt-BR" dirty="0"/>
              <a:t>a mesma </a:t>
            </a:r>
            <a:r>
              <a:rPr lang="pt-BR" b="1" i="1" dirty="0"/>
              <a:t>função de ativação</a:t>
            </a:r>
            <a:r>
              <a:rPr lang="pt-BR" dirty="0"/>
              <a:t> </a:t>
            </a:r>
            <a:r>
              <a:rPr lang="pt-BR" dirty="0" smtClean="0"/>
              <a:t>e conectados </a:t>
            </a:r>
            <a:r>
              <a:rPr lang="pt-BR" dirty="0"/>
              <a:t>às mesmas entradas, </a:t>
            </a:r>
            <a:r>
              <a:rPr lang="pt-BR" dirty="0" smtClean="0"/>
              <a:t>devem ter pesos </a:t>
            </a:r>
            <a:r>
              <a:rPr lang="pt-BR" dirty="0"/>
              <a:t>iniciais diferentes. </a:t>
            </a:r>
            <a:endParaRPr lang="pt-BR" dirty="0" smtClean="0"/>
          </a:p>
          <a:p>
            <a:r>
              <a:rPr lang="pt-BR" dirty="0" smtClean="0"/>
              <a:t>Isso</a:t>
            </a:r>
            <a:r>
              <a:rPr lang="pt-BR" dirty="0"/>
              <a:t>, portanto, sugere uma </a:t>
            </a:r>
            <a:r>
              <a:rPr lang="pt-BR" b="1" i="1" dirty="0"/>
              <a:t>abordagem aleatória</a:t>
            </a:r>
            <a:r>
              <a:rPr lang="pt-BR" dirty="0"/>
              <a:t>.</a:t>
            </a:r>
          </a:p>
        </p:txBody>
      </p:sp>
      <p:sp>
        <p:nvSpPr>
          <p:cNvPr id="4" name="Rectangle 3"/>
          <p:cNvSpPr/>
          <p:nvPr/>
        </p:nvSpPr>
        <p:spPr>
          <a:xfrm>
            <a:off x="7891089" y="1296491"/>
            <a:ext cx="3994042" cy="307777"/>
          </a:xfrm>
          <a:prstGeom prst="rect">
            <a:avLst/>
          </a:prstGeom>
        </p:spPr>
        <p:txBody>
          <a:bodyPr wrap="none">
            <a:spAutoFit/>
          </a:bodyPr>
          <a:lstStyle/>
          <a:p>
            <a:r>
              <a:rPr lang="pt-BR" sz="1400" dirty="0">
                <a:hlinkClick r:id="rId3"/>
              </a:rPr>
              <a:t>https://www.deeplearning.ai/ai-notes/initialization/</a:t>
            </a:r>
            <a:endParaRPr lang="pt-BR" sz="1400" dirty="0"/>
          </a:p>
        </p:txBody>
      </p:sp>
    </p:spTree>
    <p:extLst>
      <p:ext uri="{BB962C8B-B14F-4D97-AF65-F5344CB8AC3E}">
        <p14:creationId xmlns:p14="http://schemas.microsoft.com/office/powerpoint/2010/main" val="3462497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4"/>
            <a:ext cx="11187546" cy="5032375"/>
          </a:xfrm>
        </p:spPr>
        <p:txBody>
          <a:bodyPr>
            <a:normAutofit lnSpcReduction="10000"/>
          </a:bodyPr>
          <a:lstStyle/>
          <a:p>
            <a:r>
              <a:rPr lang="pt-BR" dirty="0"/>
              <a:t>Os pesos </a:t>
            </a:r>
            <a:r>
              <a:rPr lang="pt-BR" dirty="0" smtClean="0"/>
              <a:t>iniciais são </a:t>
            </a:r>
            <a:r>
              <a:rPr lang="pt-BR" dirty="0"/>
              <a:t>tipicamente obtidos </a:t>
            </a:r>
            <a:r>
              <a:rPr lang="pt-BR" dirty="0" smtClean="0"/>
              <a:t>a partir de </a:t>
            </a:r>
            <a:r>
              <a:rPr lang="pt-BR" b="1" i="1" dirty="0"/>
              <a:t>distribuições gaussianas </a:t>
            </a:r>
            <a:r>
              <a:rPr lang="pt-BR" dirty="0"/>
              <a:t>ou </a:t>
            </a:r>
            <a:r>
              <a:rPr lang="pt-BR" b="1" i="1" dirty="0"/>
              <a:t>uniformes</a:t>
            </a:r>
            <a:r>
              <a:rPr lang="pt-BR" dirty="0"/>
              <a:t>. </a:t>
            </a:r>
            <a:endParaRPr lang="pt-BR" dirty="0" smtClean="0"/>
          </a:p>
          <a:p>
            <a:r>
              <a:rPr lang="pt-BR" dirty="0" smtClean="0"/>
              <a:t>A </a:t>
            </a:r>
            <a:r>
              <a:rPr lang="pt-BR" dirty="0"/>
              <a:t>ordem de grandeza desses pesos levanta algumas discussões:</a:t>
            </a:r>
          </a:p>
          <a:p>
            <a:pPr lvl="1">
              <a:buFont typeface="Wingdings" panose="05000000000000000000" pitchFamily="2" charset="2"/>
              <a:buChar char="§"/>
            </a:pPr>
            <a:r>
              <a:rPr lang="pt-BR" dirty="0"/>
              <a:t>Pesos de maior magnitude criam maior distinção entre </a:t>
            </a:r>
            <a:r>
              <a:rPr lang="pt-BR" b="1" i="1" dirty="0"/>
              <a:t>nós</a:t>
            </a:r>
            <a:r>
              <a:rPr lang="pt-BR" dirty="0"/>
              <a:t> (i.e., a </a:t>
            </a:r>
            <a:r>
              <a:rPr lang="pt-BR" b="1" i="1" dirty="0"/>
              <a:t>quebra de simetria</a:t>
            </a:r>
            <a:r>
              <a:rPr lang="pt-BR" dirty="0"/>
              <a:t>). Por outro lado, isso pode causar problemas de instabilidade. </a:t>
            </a:r>
          </a:p>
          <a:p>
            <a:pPr lvl="1">
              <a:buFont typeface="Wingdings" panose="05000000000000000000" pitchFamily="2" charset="2"/>
              <a:buChar char="§"/>
            </a:pPr>
            <a:r>
              <a:rPr lang="pt-BR" dirty="0"/>
              <a:t>Pesos de maior magnitude favorecem a propagação de informação, porém, por outro lado, causam preocupações do ponto </a:t>
            </a:r>
            <a:r>
              <a:rPr lang="pt-BR" dirty="0" smtClean="0"/>
              <a:t>de vista de </a:t>
            </a:r>
            <a:r>
              <a:rPr lang="pt-BR" dirty="0"/>
              <a:t>regularização.</a:t>
            </a:r>
          </a:p>
          <a:p>
            <a:pPr lvl="1">
              <a:buFont typeface="Wingdings" panose="05000000000000000000" pitchFamily="2" charset="2"/>
              <a:buChar char="§"/>
            </a:pPr>
            <a:r>
              <a:rPr lang="pt-BR" dirty="0"/>
              <a:t>Pesos de magnitude elevada podem levar os </a:t>
            </a:r>
            <a:r>
              <a:rPr lang="pt-BR" b="1" i="1" dirty="0"/>
              <a:t>nós</a:t>
            </a:r>
            <a:r>
              <a:rPr lang="pt-BR" dirty="0"/>
              <a:t> (no caso de </a:t>
            </a:r>
            <a:r>
              <a:rPr lang="pt-BR" b="1" i="1" dirty="0"/>
              <a:t>funções de ativação </a:t>
            </a:r>
            <a:r>
              <a:rPr lang="pt-BR" dirty="0"/>
              <a:t>do tipo sigmóide </a:t>
            </a:r>
            <a:r>
              <a:rPr lang="pt-BR" dirty="0" smtClean="0"/>
              <a:t>como </a:t>
            </a:r>
            <a:r>
              <a:rPr lang="pt-BR" dirty="0"/>
              <a:t>a tangente hiperbólica e a função logística) a operarem numa região de saturação, comprometendo a convergência do algoritmo</a:t>
            </a:r>
            <a:r>
              <a:rPr lang="pt-BR" dirty="0" smtClean="0"/>
              <a:t>.</a:t>
            </a:r>
          </a:p>
          <a:p>
            <a:pPr lvl="1">
              <a:buFont typeface="Wingdings" panose="05000000000000000000" pitchFamily="2" charset="2"/>
              <a:buChar char="§"/>
            </a:pPr>
            <a:r>
              <a:rPr lang="pt-BR" dirty="0" smtClean="0"/>
              <a:t>Por outro lado, pesos de magnitude muita reduzida podem reduzir drasticamente o aprendizado das redes neurais.</a:t>
            </a:r>
          </a:p>
          <a:p>
            <a:pPr>
              <a:buFont typeface="Wingdings" panose="05000000000000000000" pitchFamily="2" charset="2"/>
              <a:buChar char="§"/>
            </a:pPr>
            <a:r>
              <a:rPr lang="pt-BR" dirty="0"/>
              <a:t>Portanto, </a:t>
            </a:r>
            <a:r>
              <a:rPr lang="pt-BR" dirty="0" smtClean="0"/>
              <a:t>na sequência listamos algumas </a:t>
            </a:r>
            <a:r>
              <a:rPr lang="pt-BR" b="1" i="1" dirty="0"/>
              <a:t>heurísticas</a:t>
            </a:r>
            <a:r>
              <a:rPr lang="pt-BR" dirty="0"/>
              <a:t> para </a:t>
            </a:r>
            <a:r>
              <a:rPr lang="pt-BR" dirty="0" smtClean="0"/>
              <a:t>inicialização dos </a:t>
            </a:r>
            <a:r>
              <a:rPr lang="pt-BR" dirty="0"/>
              <a:t>pesos</a:t>
            </a:r>
            <a:r>
              <a:rPr lang="pt-BR" dirty="0" smtClean="0"/>
              <a:t>.</a:t>
            </a:r>
            <a:endParaRPr lang="pt-BR" dirty="0"/>
          </a:p>
        </p:txBody>
      </p:sp>
    </p:spTree>
    <p:extLst>
      <p:ext uri="{BB962C8B-B14F-4D97-AF65-F5344CB8AC3E}">
        <p14:creationId xmlns:p14="http://schemas.microsoft.com/office/powerpoint/2010/main" val="3827542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36474" cy="5032375"/>
              </a:xfrm>
            </p:spPr>
            <p:txBody>
              <a:bodyPr>
                <a:normAutofit fontScale="92500" lnSpcReduction="10000"/>
              </a:bodyPr>
              <a:lstStyle/>
              <a:p>
                <a:r>
                  <a:rPr lang="pt-BR" dirty="0"/>
                  <a:t>Considerando uma camada com </a:t>
                </a:r>
                <a14:m>
                  <m:oMath xmlns:m="http://schemas.openxmlformats.org/officeDocument/2006/math">
                    <m:r>
                      <a:rPr lang="pt-BR" i="1">
                        <a:latin typeface="Cambria Math" panose="02040503050406030204" pitchFamily="18" charset="0"/>
                      </a:rPr>
                      <m:t>𝑚</m:t>
                    </m:r>
                  </m:oMath>
                </a14:m>
                <a:r>
                  <a:rPr lang="pt-BR" dirty="0"/>
                  <a:t> entradas e </a:t>
                </a:r>
                <a14:m>
                  <m:oMath xmlns:m="http://schemas.openxmlformats.org/officeDocument/2006/math">
                    <m:r>
                      <a:rPr lang="pt-BR" i="1">
                        <a:latin typeface="Cambria Math" panose="02040503050406030204" pitchFamily="18" charset="0"/>
                      </a:rPr>
                      <m:t>𝑛</m:t>
                    </m:r>
                  </m:oMath>
                </a14:m>
                <a:r>
                  <a:rPr lang="pt-BR" dirty="0"/>
                  <a:t> saídas, </a:t>
                </a:r>
                <a:r>
                  <a:rPr lang="pt-BR" dirty="0" smtClean="0"/>
                  <a:t>temos as seguintes heurísticas </a:t>
                </a:r>
                <a:r>
                  <a:rPr lang="pt-BR" dirty="0"/>
                  <a:t>para inicializar os pesos </a:t>
                </a:r>
                <a:r>
                  <a:rPr lang="pt-BR" dirty="0" smtClean="0"/>
                  <a:t>de seus nós.</a:t>
                </a:r>
              </a:p>
              <a:p>
                <a:endParaRPr lang="pt-BR" dirty="0" smtClean="0"/>
              </a:p>
              <a:p>
                <a:endParaRPr lang="pt-BR" dirty="0" smtClean="0"/>
              </a:p>
              <a:p>
                <a:endParaRPr lang="pt-BR" dirty="0" smtClean="0"/>
              </a:p>
              <a:p>
                <a:endParaRPr lang="pt-BR" dirty="0"/>
              </a:p>
              <a:p>
                <a:endParaRPr lang="pt-BR" dirty="0" smtClean="0"/>
              </a:p>
              <a:p>
                <a:endParaRPr lang="pt-BR" dirty="0"/>
              </a:p>
              <a:p>
                <a:endParaRPr lang="pt-BR" dirty="0" smtClean="0"/>
              </a:p>
              <a:p>
                <a:r>
                  <a:rPr lang="pt-BR" dirty="0"/>
                  <a:t>Uma heurística para a inicialização dos termos de </a:t>
                </a:r>
                <a:r>
                  <a:rPr lang="pt-BR" b="1" i="1" dirty="0"/>
                  <a:t>bias</a:t>
                </a:r>
                <a:r>
                  <a:rPr lang="pt-BR" dirty="0"/>
                  <a:t> é inicializá-los com </a:t>
                </a:r>
                <a:r>
                  <a:rPr lang="pt-BR" b="1" i="1" dirty="0"/>
                  <a:t>valores nulos</a:t>
                </a:r>
                <a:r>
                  <a:rPr lang="pt-BR" dirty="0"/>
                  <a:t>. Esta heurística se mostra bastante eficiente na maioria dos casos.</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36474" cy="5032375"/>
              </a:xfrm>
              <a:blipFill rotWithShape="0">
                <a:blip r:embed="rId3"/>
                <a:stretch>
                  <a:fillRect l="-884" t="-2421" b="-9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864715125"/>
                  </p:ext>
                </p:extLst>
              </p:nvPr>
            </p:nvGraphicFramePr>
            <p:xfrm>
              <a:off x="838200" y="2579851"/>
              <a:ext cx="11036474" cy="3012627"/>
            </p:xfrm>
            <a:graphic>
              <a:graphicData uri="http://schemas.openxmlformats.org/drawingml/2006/table">
                <a:tbl>
                  <a:tblPr firstRow="1" bandRow="1">
                    <a:tableStyleId>{2D5ABB26-0587-4C30-8999-92F81FD0307C}</a:tableStyleId>
                  </a:tblPr>
                  <a:tblGrid>
                    <a:gridCol w="1854751"/>
                    <a:gridCol w="3663486"/>
                    <a:gridCol w="3080660"/>
                    <a:gridCol w="2437577"/>
                  </a:tblGrid>
                  <a:tr h="337209">
                    <a:tc>
                      <a:txBody>
                        <a:bodyPr/>
                        <a:lstStyle/>
                        <a:p>
                          <a:pPr algn="ctr"/>
                          <a:r>
                            <a:rPr lang="pt-BR" sz="1400" b="1" dirty="0" smtClean="0"/>
                            <a:t>Inicialização</a:t>
                          </a:r>
                          <a:endParaRPr lang="pt-BR"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b="1" dirty="0" smtClean="0"/>
                            <a:t>Funções de ativação</a:t>
                          </a:r>
                          <a:endParaRPr lang="pt-BR"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b="1" dirty="0" smtClean="0"/>
                            <a:t>Distribuição Uniforme</a:t>
                          </a:r>
                        </a:p>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𝑈</m:t>
                                </m:r>
                                <m:r>
                                  <a:rPr lang="pt-BR" sz="1400" b="0" i="1" smtClean="0">
                                    <a:latin typeface="Cambria Math" panose="02040503050406030204" pitchFamily="18" charset="0"/>
                                  </a:rPr>
                                  <m:t>(−</m:t>
                                </m:r>
                                <m:r>
                                  <a:rPr lang="pt-BR" sz="1400" b="0" i="1" smtClean="0">
                                    <a:latin typeface="Cambria Math" panose="02040503050406030204" pitchFamily="18" charset="0"/>
                                  </a:rPr>
                                  <m:t>𝑟</m:t>
                                </m:r>
                                <m:r>
                                  <a:rPr lang="pt-BR" sz="1400" b="0" i="1" smtClean="0">
                                    <a:latin typeface="Cambria Math" panose="02040503050406030204" pitchFamily="18" charset="0"/>
                                  </a:rPr>
                                  <m:t>,</m:t>
                                </m:r>
                                <m:r>
                                  <a:rPr lang="pt-BR" sz="1400" b="0" i="1" smtClean="0">
                                    <a:latin typeface="Cambria Math" panose="02040503050406030204" pitchFamily="18" charset="0"/>
                                  </a:rPr>
                                  <m:t>𝑟</m:t>
                                </m:r>
                                <m:r>
                                  <a:rPr lang="pt-BR" sz="1400" b="0" i="1" smtClean="0">
                                    <a:latin typeface="Cambria Math" panose="02040503050406030204" pitchFamily="18" charset="0"/>
                                  </a:rPr>
                                  <m:t>)</m:t>
                                </m:r>
                              </m:oMath>
                            </m:oMathPara>
                          </a14:m>
                          <a:endParaRPr lang="pt-BR"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b="1" dirty="0" smtClean="0"/>
                            <a:t>Distribuição Normal </a:t>
                          </a:r>
                        </a:p>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𝑁</m:t>
                                </m:r>
                                <m:r>
                                  <a:rPr lang="pt-BR" sz="1400" b="0" i="1" smtClean="0">
                                    <a:latin typeface="Cambria Math" panose="02040503050406030204" pitchFamily="18" charset="0"/>
                                    <a:ea typeface="Cambria Math" panose="02040503050406030204" pitchFamily="18" charset="0"/>
                                  </a:rPr>
                                  <m:t>(0,</m:t>
                                </m:r>
                                <m:sSup>
                                  <m:sSupPr>
                                    <m:ctrlPr>
                                      <a:rPr lang="pt-BR" sz="1400" i="1" smtClean="0">
                                        <a:latin typeface="Cambria Math" panose="02040503050406030204" pitchFamily="18" charset="0"/>
                                      </a:rPr>
                                    </m:ctrlPr>
                                  </m:sSupPr>
                                  <m:e>
                                    <m:r>
                                      <a:rPr lang="pt-BR" sz="1400" i="1" smtClean="0">
                                        <a:latin typeface="Cambria Math" panose="02040503050406030204" pitchFamily="18" charset="0"/>
                                        <a:ea typeface="Cambria Math" panose="02040503050406030204" pitchFamily="18" charset="0"/>
                                      </a:rPr>
                                      <m:t>𝜎</m:t>
                                    </m:r>
                                  </m:e>
                                  <m:sup>
                                    <m:r>
                                      <a:rPr lang="pt-BR" sz="1400" b="0" i="1" smtClean="0">
                                        <a:latin typeface="Cambria Math" panose="02040503050406030204" pitchFamily="18" charset="0"/>
                                      </a:rPr>
                                      <m:t>2</m:t>
                                    </m:r>
                                  </m:sup>
                                </m:sSup>
                                <m:r>
                                  <a:rPr lang="pt-BR" sz="1400" b="0" i="1" smtClean="0">
                                    <a:latin typeface="Cambria Math" panose="02040503050406030204" pitchFamily="18" charset="0"/>
                                    <a:ea typeface="Cambria Math" panose="02040503050406030204" pitchFamily="18" charset="0"/>
                                  </a:rPr>
                                  <m:t>)</m:t>
                                </m:r>
                              </m:oMath>
                            </m:oMathPara>
                          </a14:m>
                          <a:endParaRPr lang="pt-BR"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1489">
                    <a:tc>
                      <a:txBody>
                        <a:bodyPr/>
                        <a:lstStyle/>
                        <a:p>
                          <a:pPr algn="ctr"/>
                          <a:r>
                            <a:rPr lang="pt-BR" sz="1400" dirty="0" smtClean="0"/>
                            <a:t>Xavier/Glorot</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Nenhuma, Tanh, Logística, Softmax</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𝑟</m:t>
                                </m:r>
                                <m:r>
                                  <a:rPr lang="pt-BR" sz="1400" b="0" i="1" smtClean="0">
                                    <a:latin typeface="Cambria Math" panose="02040503050406030204" pitchFamily="18" charset="0"/>
                                  </a:rPr>
                                  <m:t>=</m:t>
                                </m:r>
                                <m:rad>
                                  <m:radPr>
                                    <m:degHide m:val="on"/>
                                    <m:ctrlPr>
                                      <a:rPr lang="pt-BR" sz="1400" b="0" i="1" smtClean="0">
                                        <a:latin typeface="Cambria Math" panose="02040503050406030204" pitchFamily="18" charset="0"/>
                                      </a:rPr>
                                    </m:ctrlPr>
                                  </m:radPr>
                                  <m:deg/>
                                  <m:e>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6</m:t>
                                        </m:r>
                                      </m:num>
                                      <m:den>
                                        <m:r>
                                          <a:rPr lang="pt-BR" sz="1400" b="0" i="1" smtClean="0">
                                            <a:latin typeface="Cambria Math" panose="02040503050406030204" pitchFamily="18" charset="0"/>
                                          </a:rPr>
                                          <m:t>𝑚</m:t>
                                        </m:r>
                                        <m:r>
                                          <a:rPr lang="pt-BR" sz="1400" b="0" i="1" smtClean="0">
                                            <a:latin typeface="Cambria Math" panose="02040503050406030204" pitchFamily="18" charset="0"/>
                                          </a:rPr>
                                          <m:t>+</m:t>
                                        </m:r>
                                        <m:r>
                                          <a:rPr lang="pt-BR" sz="1400" b="0" i="1" smtClean="0">
                                            <a:latin typeface="Cambria Math" panose="02040503050406030204" pitchFamily="18" charset="0"/>
                                          </a:rPr>
                                          <m:t>𝑛</m:t>
                                        </m:r>
                                      </m:den>
                                    </m:f>
                                  </m:e>
                                </m:rad>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pt-BR" sz="1400" i="1" smtClean="0">
                                        <a:latin typeface="Cambria Math" panose="02040503050406030204" pitchFamily="18" charset="0"/>
                                      </a:rPr>
                                    </m:ctrlPr>
                                  </m:sSupPr>
                                  <m:e>
                                    <m:r>
                                      <a:rPr lang="pt-BR" sz="1400" i="1" smtClean="0">
                                        <a:latin typeface="Cambria Math" panose="02040503050406030204" pitchFamily="18" charset="0"/>
                                        <a:ea typeface="Cambria Math" panose="02040503050406030204" pitchFamily="18" charset="0"/>
                                      </a:rPr>
                                      <m:t>𝜎</m:t>
                                    </m:r>
                                  </m:e>
                                  <m:sup>
                                    <m:r>
                                      <a:rPr lang="pt-BR" sz="1400" b="0" i="1" smtClean="0">
                                        <a:latin typeface="Cambria Math" panose="02040503050406030204" pitchFamily="18" charset="0"/>
                                      </a:rPr>
                                      <m:t>2</m:t>
                                    </m:r>
                                  </m:sup>
                                </m:sSup>
                                <m:r>
                                  <a:rPr lang="pt-BR" sz="1400" b="0" i="1" smtClean="0">
                                    <a:latin typeface="Cambria Math" panose="02040503050406030204" pitchFamily="18" charset="0"/>
                                  </a:rPr>
                                  <m:t>=</m:t>
                                </m:r>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2</m:t>
                                    </m:r>
                                  </m:num>
                                  <m:den>
                                    <m:r>
                                      <a:rPr lang="pt-BR" sz="1400" b="0" i="1" smtClean="0">
                                        <a:latin typeface="Cambria Math" panose="02040503050406030204" pitchFamily="18" charset="0"/>
                                      </a:rPr>
                                      <m:t>𝑚</m:t>
                                    </m:r>
                                    <m:r>
                                      <a:rPr lang="pt-BR" sz="1400" b="0" i="1" smtClean="0">
                                        <a:latin typeface="Cambria Math" panose="02040503050406030204" pitchFamily="18" charset="0"/>
                                      </a:rPr>
                                      <m:t>+</m:t>
                                    </m:r>
                                    <m:r>
                                      <a:rPr lang="pt-BR" sz="1400" b="0" i="1" smtClean="0">
                                        <a:latin typeface="Cambria Math" panose="02040503050406030204" pitchFamily="18" charset="0"/>
                                      </a:rPr>
                                      <m:t>𝑛</m:t>
                                    </m:r>
                                  </m:den>
                                </m:f>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1489">
                    <a:tc>
                      <a:txBody>
                        <a:bodyPr/>
                        <a:lstStyle/>
                        <a:p>
                          <a:pPr algn="ctr"/>
                          <a:r>
                            <a:rPr lang="pt-BR" sz="1400" dirty="0" smtClean="0"/>
                            <a:t>He</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ReLU</a:t>
                          </a:r>
                          <a:r>
                            <a:rPr lang="pt-BR" sz="1400" baseline="0" dirty="0" smtClean="0"/>
                            <a:t> e variantes</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𝑟</m:t>
                                </m:r>
                                <m:r>
                                  <a:rPr lang="pt-BR" sz="1400" b="0" i="1" smtClean="0">
                                    <a:latin typeface="Cambria Math" panose="02040503050406030204" pitchFamily="18" charset="0"/>
                                  </a:rPr>
                                  <m:t>=</m:t>
                                </m:r>
                                <m:rad>
                                  <m:radPr>
                                    <m:degHide m:val="on"/>
                                    <m:ctrlPr>
                                      <a:rPr lang="pt-BR" sz="1400" b="0" i="1" smtClean="0">
                                        <a:latin typeface="Cambria Math" panose="02040503050406030204" pitchFamily="18" charset="0"/>
                                      </a:rPr>
                                    </m:ctrlPr>
                                  </m:radPr>
                                  <m:deg/>
                                  <m:e>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6</m:t>
                                        </m:r>
                                      </m:num>
                                      <m:den>
                                        <m:r>
                                          <a:rPr lang="pt-BR" sz="1400" b="0" i="1" smtClean="0">
                                            <a:latin typeface="Cambria Math" panose="02040503050406030204" pitchFamily="18" charset="0"/>
                                          </a:rPr>
                                          <m:t>𝑚</m:t>
                                        </m:r>
                                      </m:den>
                                    </m:f>
                                  </m:e>
                                </m:rad>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pt-BR" sz="1400" i="1" smtClean="0">
                                        <a:latin typeface="Cambria Math" panose="02040503050406030204" pitchFamily="18" charset="0"/>
                                      </a:rPr>
                                    </m:ctrlPr>
                                  </m:sSupPr>
                                  <m:e>
                                    <m:r>
                                      <a:rPr lang="pt-BR" sz="1400" i="1" smtClean="0">
                                        <a:latin typeface="Cambria Math" panose="02040503050406030204" pitchFamily="18" charset="0"/>
                                        <a:ea typeface="Cambria Math" panose="02040503050406030204" pitchFamily="18" charset="0"/>
                                      </a:rPr>
                                      <m:t>𝜎</m:t>
                                    </m:r>
                                  </m:e>
                                  <m:sup>
                                    <m:r>
                                      <a:rPr lang="pt-BR" sz="1400" b="0" i="1" smtClean="0">
                                        <a:latin typeface="Cambria Math" panose="02040503050406030204" pitchFamily="18" charset="0"/>
                                      </a:rPr>
                                      <m:t>2</m:t>
                                    </m:r>
                                  </m:sup>
                                </m:sSup>
                                <m:r>
                                  <a:rPr lang="pt-BR" sz="1400" b="0" i="1" smtClean="0">
                                    <a:latin typeface="Cambria Math" panose="02040503050406030204" pitchFamily="18" charset="0"/>
                                  </a:rPr>
                                  <m:t>=</m:t>
                                </m:r>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2</m:t>
                                    </m:r>
                                  </m:num>
                                  <m:den>
                                    <m:r>
                                      <a:rPr lang="pt-BR" sz="1400" b="0" i="1" smtClean="0">
                                        <a:latin typeface="Cambria Math" panose="02040503050406030204" pitchFamily="18" charset="0"/>
                                      </a:rPr>
                                      <m:t>𝑚</m:t>
                                    </m:r>
                                  </m:den>
                                </m:f>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1489">
                    <a:tc>
                      <a:txBody>
                        <a:bodyPr/>
                        <a:lstStyle/>
                        <a:p>
                          <a:pPr algn="ctr"/>
                          <a:r>
                            <a:rPr lang="pt-BR" sz="1400" dirty="0" smtClean="0"/>
                            <a:t>LeCun</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SELU</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𝑟</m:t>
                                </m:r>
                                <m:r>
                                  <a:rPr lang="pt-BR" sz="1400" b="0" i="1" smtClean="0">
                                    <a:latin typeface="Cambria Math" panose="02040503050406030204" pitchFamily="18" charset="0"/>
                                  </a:rPr>
                                  <m:t>=</m:t>
                                </m:r>
                                <m:rad>
                                  <m:radPr>
                                    <m:degHide m:val="on"/>
                                    <m:ctrlPr>
                                      <a:rPr lang="pt-BR" sz="1400" b="0" i="1" smtClean="0">
                                        <a:latin typeface="Cambria Math" panose="02040503050406030204" pitchFamily="18" charset="0"/>
                                      </a:rPr>
                                    </m:ctrlPr>
                                  </m:radPr>
                                  <m:deg/>
                                  <m:e>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3</m:t>
                                        </m:r>
                                      </m:num>
                                      <m:den>
                                        <m:r>
                                          <a:rPr lang="pt-BR" sz="1400" b="0" i="1" smtClean="0">
                                            <a:latin typeface="Cambria Math" panose="02040503050406030204" pitchFamily="18" charset="0"/>
                                          </a:rPr>
                                          <m:t>𝑚</m:t>
                                        </m:r>
                                      </m:den>
                                    </m:f>
                                  </m:e>
                                </m:rad>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pt-BR" sz="1400" i="1" smtClean="0">
                                        <a:latin typeface="Cambria Math" panose="02040503050406030204" pitchFamily="18" charset="0"/>
                                      </a:rPr>
                                    </m:ctrlPr>
                                  </m:sSupPr>
                                  <m:e>
                                    <m:r>
                                      <a:rPr lang="pt-BR" sz="1400" i="1" smtClean="0">
                                        <a:latin typeface="Cambria Math" panose="02040503050406030204" pitchFamily="18" charset="0"/>
                                        <a:ea typeface="Cambria Math" panose="02040503050406030204" pitchFamily="18" charset="0"/>
                                      </a:rPr>
                                      <m:t>𝜎</m:t>
                                    </m:r>
                                  </m:e>
                                  <m:sup>
                                    <m:r>
                                      <a:rPr lang="pt-BR" sz="1400" b="0" i="1" smtClean="0">
                                        <a:latin typeface="Cambria Math" panose="02040503050406030204" pitchFamily="18" charset="0"/>
                                      </a:rPr>
                                      <m:t>2</m:t>
                                    </m:r>
                                  </m:sup>
                                </m:sSup>
                                <m:r>
                                  <a:rPr lang="pt-BR" sz="1400" b="0" i="1" smtClean="0">
                                    <a:latin typeface="Cambria Math" panose="02040503050406030204" pitchFamily="18" charset="0"/>
                                  </a:rPr>
                                  <m:t>=</m:t>
                                </m:r>
                                <m:f>
                                  <m:fPr>
                                    <m:ctrlPr>
                                      <a:rPr lang="pt-BR" sz="1400" b="0" i="1" smtClean="0">
                                        <a:latin typeface="Cambria Math" panose="02040503050406030204" pitchFamily="18" charset="0"/>
                                      </a:rPr>
                                    </m:ctrlPr>
                                  </m:fPr>
                                  <m:num>
                                    <m:r>
                                      <a:rPr lang="pt-BR" sz="1400" b="0" i="1" smtClean="0">
                                        <a:latin typeface="Cambria Math" panose="02040503050406030204" pitchFamily="18" charset="0"/>
                                      </a:rPr>
                                      <m:t>1</m:t>
                                    </m:r>
                                  </m:num>
                                  <m:den>
                                    <m:r>
                                      <a:rPr lang="pt-BR" sz="1400" b="0" i="1" smtClean="0">
                                        <a:latin typeface="Cambria Math" panose="02040503050406030204" pitchFamily="18" charset="0"/>
                                      </a:rPr>
                                      <m:t>𝑚</m:t>
                                    </m:r>
                                  </m:den>
                                </m:f>
                              </m:oMath>
                            </m:oMathPara>
                          </a14:m>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864715125"/>
                  </p:ext>
                </p:extLst>
              </p:nvPr>
            </p:nvGraphicFramePr>
            <p:xfrm>
              <a:off x="838200" y="2579851"/>
              <a:ext cx="11036474" cy="3012627"/>
            </p:xfrm>
            <a:graphic>
              <a:graphicData uri="http://schemas.openxmlformats.org/drawingml/2006/table">
                <a:tbl>
                  <a:tblPr firstRow="1" bandRow="1">
                    <a:tableStyleId>{2D5ABB26-0587-4C30-8999-92F81FD0307C}</a:tableStyleId>
                  </a:tblPr>
                  <a:tblGrid>
                    <a:gridCol w="1854751"/>
                    <a:gridCol w="3663486"/>
                    <a:gridCol w="3080660"/>
                    <a:gridCol w="2437577"/>
                  </a:tblGrid>
                  <a:tr h="518160">
                    <a:tc>
                      <a:txBody>
                        <a:bodyPr/>
                        <a:lstStyle/>
                        <a:p>
                          <a:pPr algn="ctr"/>
                          <a:r>
                            <a:rPr lang="pt-BR" sz="1400" b="1" dirty="0" smtClean="0"/>
                            <a:t>Inicialização</a:t>
                          </a:r>
                          <a:endParaRPr lang="pt-BR"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b="1" dirty="0" smtClean="0"/>
                            <a:t>Funções de ativação</a:t>
                          </a:r>
                          <a:endParaRPr lang="pt-BR"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79604" t="-2353" r="-79802" b="-484706"/>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53000" t="-2353" r="-750" b="-484706"/>
                          </a:stretch>
                        </a:blipFill>
                      </a:tcPr>
                    </a:tc>
                  </a:tr>
                  <a:tr h="831489">
                    <a:tc>
                      <a:txBody>
                        <a:bodyPr/>
                        <a:lstStyle/>
                        <a:p>
                          <a:pPr algn="ctr"/>
                          <a:r>
                            <a:rPr lang="pt-BR" sz="1400" dirty="0" smtClean="0"/>
                            <a:t>Xavier/Glorot</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Nenhuma, Tanh, Logística, Softmax</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79604" t="-63504" r="-79802" b="-200730"/>
                          </a:stretch>
                        </a:blipFill>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53000" t="-63504" r="-750" b="-200730"/>
                          </a:stretch>
                        </a:blipFill>
                      </a:tcPr>
                    </a:tc>
                  </a:tr>
                  <a:tr h="831489">
                    <a:tc>
                      <a:txBody>
                        <a:bodyPr/>
                        <a:lstStyle/>
                        <a:p>
                          <a:pPr algn="ctr"/>
                          <a:r>
                            <a:rPr lang="pt-BR" sz="1400" dirty="0" smtClean="0"/>
                            <a:t>He</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ReLU</a:t>
                          </a:r>
                          <a:r>
                            <a:rPr lang="pt-BR" sz="1400" baseline="0" dirty="0" smtClean="0"/>
                            <a:t> e variantes</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79604" t="-164706" r="-79802" b="-102206"/>
                          </a:stretch>
                        </a:blipFill>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53000" t="-164706" r="-750" b="-102206"/>
                          </a:stretch>
                        </a:blipFill>
                      </a:tcPr>
                    </a:tc>
                  </a:tr>
                  <a:tr h="831489">
                    <a:tc>
                      <a:txBody>
                        <a:bodyPr/>
                        <a:lstStyle/>
                        <a:p>
                          <a:pPr algn="ctr"/>
                          <a:r>
                            <a:rPr lang="pt-BR" sz="1400" dirty="0" smtClean="0"/>
                            <a:t>LeCun</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400" dirty="0" smtClean="0"/>
                            <a:t>SELU</a:t>
                          </a:r>
                          <a:endParaRPr lang="pt-B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79604" t="-262774" r="-79802" b="-1460"/>
                          </a:stretch>
                        </a:blipFill>
                      </a:tcPr>
                    </a:tc>
                    <a:tc>
                      <a:txBody>
                        <a:bodyPr/>
                        <a:lstStyle/>
                        <a:p>
                          <a:endParaRPr lang="pt-B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53000" t="-262774" r="-750" b="-1460"/>
                          </a:stretch>
                        </a:blipFill>
                      </a:tcPr>
                    </a:tc>
                  </a:tr>
                </a:tbl>
              </a:graphicData>
            </a:graphic>
          </p:graphicFrame>
        </mc:Fallback>
      </mc:AlternateContent>
    </p:spTree>
    <p:extLst>
      <p:ext uri="{BB962C8B-B14F-4D97-AF65-F5344CB8AC3E}">
        <p14:creationId xmlns:p14="http://schemas.microsoft.com/office/powerpoint/2010/main" val="2686982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Redes Neurais MLP com SciKit-Learn</a:t>
            </a:r>
          </a:p>
        </p:txBody>
      </p:sp>
      <p:sp>
        <p:nvSpPr>
          <p:cNvPr id="3" name="Content Placeholder 2"/>
          <p:cNvSpPr>
            <a:spLocks noGrp="1"/>
          </p:cNvSpPr>
          <p:nvPr>
            <p:ph idx="1"/>
          </p:nvPr>
        </p:nvSpPr>
        <p:spPr>
          <a:xfrm>
            <a:off x="838199" y="1562352"/>
            <a:ext cx="11193380" cy="5295648"/>
          </a:xfrm>
        </p:spPr>
        <p:txBody>
          <a:bodyPr>
            <a:normAutofit fontScale="92500" lnSpcReduction="10000"/>
          </a:bodyPr>
          <a:lstStyle/>
          <a:p>
            <a:r>
              <a:rPr lang="pt-BR" dirty="0"/>
              <a:t>A biblioteca SciKit-Learn disponibiliza algumas classes para o treinamento de redes neurais multi-layer perceptron.</a:t>
            </a:r>
          </a:p>
          <a:p>
            <a:r>
              <a:rPr lang="pt-BR" dirty="0"/>
              <a:t>Entretanto, as implementações desta biblioteca não se destinam a aplicações de larga escala. </a:t>
            </a:r>
          </a:p>
          <a:p>
            <a:r>
              <a:rPr lang="pt-BR" dirty="0"/>
              <a:t>Em particular, a biblioteca </a:t>
            </a:r>
            <a:r>
              <a:rPr lang="pt-BR" dirty="0" smtClean="0"/>
              <a:t>SciKit-Learn </a:t>
            </a:r>
            <a:r>
              <a:rPr lang="pt-BR" dirty="0"/>
              <a:t>não oferece suporte a GPUs. </a:t>
            </a:r>
          </a:p>
          <a:p>
            <a:r>
              <a:rPr lang="pt-BR" dirty="0"/>
              <a:t>Para implementações muito mais rápidas, baseadas em GPU, bem como estruturas que oferecem muito mais flexibilidade para criar arquiteturas de aprendizado profundo, por exemplo, devemos utilizar outras bibliotecas como:</a:t>
            </a:r>
          </a:p>
          <a:p>
            <a:pPr lvl="1">
              <a:buFont typeface="Wingdings" panose="05000000000000000000" pitchFamily="2" charset="2"/>
              <a:buChar char="§"/>
            </a:pPr>
            <a:r>
              <a:rPr lang="pt-BR" b="1" i="1" dirty="0"/>
              <a:t>Tensorflow</a:t>
            </a:r>
            <a:r>
              <a:rPr lang="pt-BR" dirty="0"/>
              <a:t>: biblioteca para desenvolvimento de aplicações eficientes e escaláveis de machine learning.</a:t>
            </a:r>
          </a:p>
          <a:p>
            <a:pPr lvl="1">
              <a:buFont typeface="Wingdings" panose="05000000000000000000" pitchFamily="2" charset="2"/>
              <a:buChar char="§"/>
            </a:pPr>
            <a:r>
              <a:rPr lang="pt-BR" b="1" i="1" dirty="0"/>
              <a:t>keras</a:t>
            </a:r>
            <a:r>
              <a:rPr lang="pt-BR" dirty="0"/>
              <a:t>: </a:t>
            </a:r>
            <a:r>
              <a:rPr lang="pt-BR" dirty="0" smtClean="0"/>
              <a:t>biblioteca de alto-nível para </a:t>
            </a:r>
            <a:r>
              <a:rPr lang="pt-BR" dirty="0"/>
              <a:t>desenvolvimento de aplicações Deep </a:t>
            </a:r>
            <a:r>
              <a:rPr lang="pt-BR" dirty="0" smtClean="0"/>
              <a:t>Learning de forma simples. É capaz </a:t>
            </a:r>
            <a:r>
              <a:rPr lang="pt-BR" dirty="0"/>
              <a:t>de rodar </a:t>
            </a:r>
            <a:r>
              <a:rPr lang="pt-BR" dirty="0" smtClean="0"/>
              <a:t>sobre TensorFlow, Theano</a:t>
            </a:r>
            <a:r>
              <a:rPr lang="pt-BR" dirty="0"/>
              <a:t> </a:t>
            </a:r>
            <a:r>
              <a:rPr lang="pt-BR" dirty="0" smtClean="0"/>
              <a:t>ou </a:t>
            </a:r>
            <a:r>
              <a:rPr lang="pt-BR" dirty="0"/>
              <a:t>Apache MXNet</a:t>
            </a:r>
            <a:r>
              <a:rPr lang="pt-BR" dirty="0" smtClean="0"/>
              <a:t>.</a:t>
            </a:r>
            <a:endParaRPr lang="pt-BR" dirty="0"/>
          </a:p>
          <a:p>
            <a:pPr lvl="1">
              <a:buFont typeface="Wingdings" panose="05000000000000000000" pitchFamily="2" charset="2"/>
              <a:buChar char="§"/>
            </a:pPr>
            <a:r>
              <a:rPr lang="pt-BR" b="1" i="1" dirty="0"/>
              <a:t>skorch</a:t>
            </a:r>
            <a:r>
              <a:rPr lang="pt-BR" dirty="0"/>
              <a:t>: </a:t>
            </a:r>
            <a:r>
              <a:rPr lang="pt-BR" dirty="0" smtClean="0"/>
              <a:t>biblioteca para a criação de redes neurais compatíveis </a:t>
            </a:r>
            <a:r>
              <a:rPr lang="pt-BR" dirty="0"/>
              <a:t>com o </a:t>
            </a:r>
            <a:r>
              <a:rPr lang="pt-BR" dirty="0" smtClean="0"/>
              <a:t>SciKit-Learn </a:t>
            </a:r>
            <a:r>
              <a:rPr lang="pt-BR" dirty="0"/>
              <a:t>que </a:t>
            </a:r>
            <a:r>
              <a:rPr lang="pt-BR" dirty="0" smtClean="0"/>
              <a:t>encapsula </a:t>
            </a:r>
            <a:r>
              <a:rPr lang="pt-BR" dirty="0"/>
              <a:t>a biblioteca PyTorch.</a:t>
            </a:r>
          </a:p>
          <a:p>
            <a:pPr lvl="1">
              <a:buFont typeface="Wingdings" panose="05000000000000000000" pitchFamily="2" charset="2"/>
              <a:buChar char="§"/>
            </a:pPr>
            <a:r>
              <a:rPr lang="pt-BR" dirty="0"/>
              <a:t>Entre outras: </a:t>
            </a:r>
            <a:r>
              <a:rPr lang="pt-BR" dirty="0">
                <a:hlinkClick r:id="rId3"/>
              </a:rPr>
              <a:t>https://scikit-learn.org/stable/related_projects.html#related-projects</a:t>
            </a:r>
            <a:endParaRPr lang="pt-BR" dirty="0"/>
          </a:p>
          <a:p>
            <a:pPr lvl="1"/>
            <a:endParaRPr lang="pt-BR" dirty="0"/>
          </a:p>
        </p:txBody>
      </p:sp>
    </p:spTree>
    <p:extLst>
      <p:ext uri="{BB962C8B-B14F-4D97-AF65-F5344CB8AC3E}">
        <p14:creationId xmlns:p14="http://schemas.microsoft.com/office/powerpoint/2010/main" val="142349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33502" cy="5167312"/>
              </a:xfrm>
            </p:spPr>
            <p:txBody>
              <a:bodyPr>
                <a:normAutofit fontScale="85000" lnSpcReduction="20000"/>
              </a:bodyPr>
              <a:lstStyle/>
              <a:p>
                <a:r>
                  <a:rPr lang="pt-BR" dirty="0" smtClean="0"/>
                  <a:t>Devido às suas características</a:t>
                </a:r>
                <a:r>
                  <a:rPr lang="pt-BR" dirty="0"/>
                  <a:t>, não é comum se empregar a </a:t>
                </a:r>
                <a:r>
                  <a:rPr lang="pt-BR" b="1" i="1" dirty="0"/>
                  <a:t>função degrau</a:t>
                </a:r>
                <a:r>
                  <a:rPr lang="pt-BR" dirty="0"/>
                  <a:t> como função de ativação em MLPs pois ela possui derivada igual a 0 em todos os pontos, exceto em torno de 0, onde ela é indefinida. </a:t>
                </a:r>
              </a:p>
              <a:p>
                <a:r>
                  <a:rPr lang="pt-BR" dirty="0"/>
                  <a:t>Até o surgimento das </a:t>
                </a:r>
                <a:r>
                  <a:rPr lang="pt-BR" b="1" i="1" dirty="0"/>
                  <a:t>redes neurais profundas</a:t>
                </a:r>
                <a:r>
                  <a:rPr lang="pt-BR" dirty="0"/>
                  <a:t>, a regra era se utilizar duas funções que são, em essência, versões suavizadas da</a:t>
                </a:r>
                <a:r>
                  <a:rPr lang="pt-BR" b="1" i="1" dirty="0"/>
                  <a:t> função degrau</a:t>
                </a:r>
                <a:r>
                  <a:rPr lang="pt-BR" dirty="0"/>
                  <a:t>: a </a:t>
                </a:r>
                <a:r>
                  <a:rPr lang="pt-BR" b="1" i="1" dirty="0"/>
                  <a:t>função logística </a:t>
                </a:r>
                <a:r>
                  <a:rPr lang="pt-BR" dirty="0"/>
                  <a:t>ou a </a:t>
                </a:r>
                <a:r>
                  <a:rPr lang="pt-BR" b="1" i="1" dirty="0"/>
                  <a:t>função tangente hiperbólica</a:t>
                </a:r>
                <a:r>
                  <a:rPr lang="pt-BR" dirty="0"/>
                  <a:t>.</a:t>
                </a:r>
              </a:p>
              <a:p>
                <a:r>
                  <a:rPr lang="pt-BR" dirty="0"/>
                  <a:t>Essas funções possuem derivada definida e diferente de 0 em todos os pontos.</a:t>
                </a:r>
              </a:p>
              <a:p>
                <a:r>
                  <a:rPr lang="pt-BR" dirty="0"/>
                  <a:t>A </a:t>
                </a:r>
                <a:r>
                  <a:rPr lang="pt-BR" b="1" i="1" dirty="0"/>
                  <a:t>função logística</a:t>
                </a:r>
                <a:r>
                  <a:rPr lang="pt-BR" dirty="0"/>
                  <a:t> tem a seguinte expressão: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a:t>.</a:t>
                </a:r>
              </a:p>
              <a:p>
                <a:r>
                  <a:rPr lang="pt-BR" dirty="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a:t>,</a:t>
                </a:r>
              </a:p>
              <a:p>
                <a:pPr marL="0" indent="0">
                  <a:buNone/>
                </a:pPr>
                <a:r>
                  <a:rPr lang="pt-BR" dirty="0"/>
                  <a:t>onde </a:t>
                </a:r>
                <a14:m>
                  <m:oMath xmlns:m="http://schemas.openxmlformats.org/officeDocument/2006/math">
                    <m:r>
                      <a:rPr lang="pt-BR" b="0" i="1" smtClean="0">
                        <a:latin typeface="Cambria Math" panose="02040503050406030204" pitchFamily="18" charset="0"/>
                      </a:rPr>
                      <m:t>𝑝</m:t>
                    </m:r>
                  </m:oMath>
                </a14:m>
                <a:r>
                  <a:rPr lang="pt-BR" dirty="0"/>
                  <a:t> é o </a:t>
                </a:r>
                <a:r>
                  <a:rPr lang="pt-BR" b="1" i="1" dirty="0"/>
                  <a:t>fator de suavização </a:t>
                </a:r>
                <a:r>
                  <a:rPr lang="pt-BR" dirty="0"/>
                  <a:t>da função de ativação logística.</a:t>
                </a:r>
              </a:p>
              <a:p>
                <a:r>
                  <a:rPr lang="pt-BR" dirty="0"/>
                  <a:t>A derivada será importante, como veremos, no processo de aprendizado da rede neural.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33502" cy="5167312"/>
              </a:xfrm>
              <a:blipFill rotWithShape="0">
                <a:blip r:embed="rId3"/>
                <a:stretch>
                  <a:fillRect l="-884" t="-2712" b="-1415"/>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0748"/>
            <a:ext cx="10762397" cy="868414"/>
          </a:xfrm>
        </p:spPr>
        <p:txBody>
          <a:bodyPr/>
          <a:lstStyle/>
          <a:p>
            <a:r>
              <a:rPr lang="pt-BR" dirty="0"/>
              <a:t>Detecção de símbolos QPSK com MLPClassifier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it into real and </a:t>
            </a:r>
            <a:r>
              <a:rPr lang="en-US" sz="1000" dirty="0" err="1">
                <a:solidFill>
                  <a:srgbClr val="008000"/>
                </a:solidFill>
                <a:highlight>
                  <a:srgbClr val="FFFFFF"/>
                </a:highlight>
              </a:rPr>
              <a:t>imag</a:t>
            </a:r>
            <a:r>
              <a:rPr lang="en-US" sz="1000" dirty="0">
                <a:solidFill>
                  <a:srgbClr val="008000"/>
                </a:solidFill>
                <a:highlight>
                  <a:srgbClr val="FFFFFF"/>
                </a:highlight>
              </a:rPr>
              <a:t> parts.</a:t>
            </a: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7978103" y="6488668"/>
            <a:ext cx="4170822"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SciKitMLPQPSKClassifierv1.ipynb</a:t>
            </a:r>
            <a:endParaRPr lang="pt-BR" dirty="0">
              <a:solidFill>
                <a:srgbClr val="00B0F0"/>
              </a:solidFill>
            </a:endParaRP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a:t>Importa a classe MLPClassifier</a:t>
            </a:r>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a:t>Gera um sequência aleatória de bits para transmissão.</a:t>
            </a:r>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a:t>Modula os símbolos QPSK com os bits gerados.</a:t>
            </a:r>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a:t>Passa sinal modulado por canal AWGN.</a:t>
            </a:r>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As fronteiras de decisão do detector com classificador MLP se aproximam das fronteiras do detector ótimo.</a:t>
            </a:r>
          </a:p>
          <a:p>
            <a:pPr marL="285750" indent="-285750">
              <a:buFont typeface="Arial" panose="020B0604020202020204" pitchFamily="34" charset="0"/>
              <a:buChar char="•"/>
            </a:pPr>
            <a:r>
              <a:rPr lang="pt-BR" sz="1400" dirty="0"/>
              <a:t>Qual seria a vantagem em se utilizar um detector baseado em MLP?</a:t>
            </a:r>
          </a:p>
          <a:p>
            <a:pPr marL="742950" lvl="1" indent="-285750">
              <a:buFont typeface="Wingdings" panose="05000000000000000000" pitchFamily="2" charset="2"/>
              <a:buChar char="§"/>
            </a:pPr>
            <a:r>
              <a:rPr lang="pt-BR" sz="1400" dirty="0"/>
              <a:t>Se existe um algoritmo ótimo conhecido, uma rede neural treinada nunca poderá 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a:t>Instancia MLP com 2 camadas escondidas com 10 e 4 neurônios, respectivamente.</a:t>
            </a:r>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a:t>Divide o conjunto.</a:t>
            </a:r>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a:t>A classe MLP não suporta números </a:t>
            </a:r>
            <a:r>
              <a:rPr lang="pt-BR" sz="1200" dirty="0" smtClean="0"/>
              <a:t>complexos, </a:t>
            </a:r>
            <a:r>
              <a:rPr lang="pt-BR" sz="1200" dirty="0"/>
              <a:t>portanto, dividimos y (real</a:t>
            </a:r>
            <a:r>
              <a:rPr lang="pt-BR" sz="1200" dirty="0" smtClean="0"/>
              <a:t>, imag</a:t>
            </a:r>
            <a:r>
              <a:rPr lang="pt-BR" sz="1200" dirty="0"/>
              <a:t>) em 2 atributos.</a:t>
            </a:r>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a:t>Treina o modelo com codificação one-hot e faz detecção dos símbolos.</a:t>
            </a:r>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a:t>Detecção ótima dos símbolos.</a:t>
            </a:r>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a:t>Estimação de fase com MLPRegressor </a:t>
            </a:r>
          </a:p>
        </p:txBody>
      </p:sp>
      <p:sp>
        <p:nvSpPr>
          <p:cNvPr id="3" name="Rectangle 2"/>
          <p:cNvSpPr/>
          <p:nvPr/>
        </p:nvSpPr>
        <p:spPr>
          <a:xfrm>
            <a:off x="7935967" y="6369445"/>
            <a:ext cx="3968459"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SciKitMLPRegression_v4.ipynb</a:t>
            </a:r>
            <a:endParaRPr lang="pt-BR" dirty="0">
              <a:solidFill>
                <a:srgbClr val="00B0F0"/>
              </a:solidFill>
            </a:endParaRP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8000"/>
              </a:solidFill>
              <a:highlight>
                <a:srgbClr val="FFFFFF"/>
              </a:highlight>
            </a:endParaRPr>
          </a:p>
          <a:p>
            <a:r>
              <a:rPr lang="pt-BR" sz="1000" dirty="0">
                <a:solidFill>
                  <a:srgbClr val="008000"/>
                </a:solidFill>
                <a:highlight>
                  <a:srgbClr val="FFFFFF"/>
                </a:highlight>
              </a:rPr>
              <a:t># 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a:t>Importa a classe MLPRegressor</a:t>
            </a:r>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a:t>Es/N0 = 27 dB</a:t>
            </a:r>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a:t>Gera um sequência aleatória de bits para transmissão.</a:t>
            </a:r>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a:t>Modula os símbolos QPSK com os bits gerados.</a:t>
            </a:r>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a:t>Adiciona fase aleatório ao símbolo e passa sinal modulado por canal AWGN.</a:t>
            </a:r>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a:t>Calcula fase do símbolo recebido.</a:t>
            </a:r>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a:t>Divide o conjunto.</a:t>
            </a:r>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a:t>Instancia MLP com 3 camadas escondidas com 10, 5 e 4 neurônios, respectivamente.</a:t>
            </a:r>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a:t>Treina o modelo com fase recebida e original e faz </a:t>
            </a:r>
            <a:r>
              <a:rPr lang="pt-BR" sz="1200" dirty="0" smtClean="0"/>
              <a:t>a predição.</a:t>
            </a:r>
            <a:endParaRPr lang="pt-BR" sz="1200" dirty="0"/>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a:t>Aplica inverso da fase estimada ao símbolo recebido.</a:t>
            </a:r>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Os símbolos </a:t>
            </a:r>
            <a:r>
              <a:rPr lang="pt-BR" sz="1400"/>
              <a:t>QPSK </a:t>
            </a:r>
            <a:r>
              <a:rPr lang="pt-BR" sz="1400" smtClean="0"/>
              <a:t>têm </a:t>
            </a:r>
            <a:r>
              <a:rPr lang="pt-BR" sz="1400" dirty="0"/>
              <a:t>sua fase variada por um desvio de fase aleatório.</a:t>
            </a:r>
          </a:p>
          <a:p>
            <a:pPr marL="285750" indent="-285750">
              <a:buFont typeface="Arial" panose="020B0604020202020204" pitchFamily="34" charset="0"/>
              <a:buChar char="•"/>
            </a:pPr>
            <a:r>
              <a:rPr lang="pt-BR" sz="1400" dirty="0"/>
              <a:t>Fase aleatório varia entre -40 a +40 graus.</a:t>
            </a:r>
          </a:p>
          <a:p>
            <a:pPr marL="285750" indent="-285750">
              <a:buFont typeface="Arial" panose="020B0604020202020204" pitchFamily="34" charset="0"/>
              <a:buChar char="•"/>
            </a:pPr>
            <a:r>
              <a:rPr lang="pt-BR" sz="1400" dirty="0"/>
              <a:t>Além disto, tem-se adição de ruído, onde a relação Es/N0 = </a:t>
            </a:r>
            <a:r>
              <a:rPr lang="pt-BR" sz="1400" dirty="0" smtClean="0"/>
              <a:t>27 </a:t>
            </a:r>
            <a:r>
              <a:rPr lang="pt-BR" sz="1400" dirty="0"/>
              <a:t>dB.</a:t>
            </a:r>
          </a:p>
          <a:p>
            <a:pPr marL="285750" indent="-285750">
              <a:buFont typeface="Arial" panose="020B0604020202020204" pitchFamily="34" charset="0"/>
              <a:buChar char="•"/>
            </a:pPr>
            <a:r>
              <a:rPr lang="pt-BR" sz="1400" dirty="0"/>
              <a:t>O MLP estima a relação entre a fase do sinal recebido e a fase adicionada ao símbolo transmitido.</a:t>
            </a:r>
          </a:p>
          <a:p>
            <a:pPr marL="285750" indent="-285750">
              <a:buFont typeface="Arial" panose="020B0604020202020204" pitchFamily="34" charset="0"/>
              <a:buChar char="•"/>
            </a:pPr>
            <a:r>
              <a:rPr lang="pt-BR" sz="1400" dirty="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Avisos</a:t>
            </a:r>
          </a:p>
        </p:txBody>
      </p:sp>
      <p:sp>
        <p:nvSpPr>
          <p:cNvPr id="3" name="Content Placeholder 2"/>
          <p:cNvSpPr>
            <a:spLocks noGrp="1"/>
          </p:cNvSpPr>
          <p:nvPr>
            <p:ph idx="1"/>
          </p:nvPr>
        </p:nvSpPr>
        <p:spPr/>
        <p:txBody>
          <a:bodyPr vert="horz" lIns="91440" tIns="45720" rIns="91440" bIns="45720" rtlCol="0" anchor="t">
            <a:normAutofit/>
          </a:bodyPr>
          <a:lstStyle/>
          <a:p>
            <a:r>
              <a:rPr lang="pt-BR" dirty="0"/>
              <a:t>Material</a:t>
            </a:r>
            <a:r>
              <a:rPr lang="pt-BR" dirty="0">
                <a:ea typeface="+mn-lt"/>
                <a:cs typeface="+mn-lt"/>
              </a:rPr>
              <a:t>, exemplos e lista de exercícios #12 já estão disponíveis</a:t>
            </a:r>
            <a:r>
              <a:rPr lang="pt-BR" dirty="0" smtClean="0">
                <a:ea typeface="+mn-lt"/>
                <a:cs typeface="+mn-lt"/>
              </a:rPr>
              <a:t>.</a:t>
            </a:r>
          </a:p>
          <a:p>
            <a:r>
              <a:rPr lang="en-US" dirty="0" err="1" smtClean="0">
                <a:ea typeface="+mn-lt"/>
                <a:cs typeface="+mn-lt"/>
              </a:rPr>
              <a:t>Apresentação</a:t>
            </a:r>
            <a:r>
              <a:rPr lang="en-US" dirty="0" smtClean="0">
                <a:ea typeface="+mn-lt"/>
                <a:cs typeface="+mn-lt"/>
              </a:rPr>
              <a:t> dos </a:t>
            </a:r>
            <a:r>
              <a:rPr lang="en-US" dirty="0" err="1" smtClean="0">
                <a:ea typeface="+mn-lt"/>
                <a:cs typeface="+mn-lt"/>
              </a:rPr>
              <a:t>trabalhos</a:t>
            </a:r>
            <a:r>
              <a:rPr lang="en-US" dirty="0" smtClean="0">
                <a:ea typeface="+mn-lt"/>
                <a:cs typeface="+mn-lt"/>
              </a:rPr>
              <a:t> </a:t>
            </a:r>
            <a:r>
              <a:rPr lang="en-US" dirty="0" err="1" smtClean="0">
                <a:ea typeface="+mn-lt"/>
                <a:cs typeface="+mn-lt"/>
              </a:rPr>
              <a:t>finais</a:t>
            </a:r>
            <a:r>
              <a:rPr lang="en-US" dirty="0" smtClean="0">
                <a:ea typeface="+mn-lt"/>
                <a:cs typeface="+mn-lt"/>
              </a:rPr>
              <a:t>: 25/11/2021</a:t>
            </a:r>
          </a:p>
          <a:p>
            <a:r>
              <a:rPr lang="en-US" dirty="0" err="1" smtClean="0">
                <a:ea typeface="+mn-lt"/>
                <a:cs typeface="+mn-lt"/>
              </a:rPr>
              <a:t>Prova</a:t>
            </a:r>
            <a:r>
              <a:rPr lang="en-US" dirty="0" smtClean="0">
                <a:ea typeface="+mn-lt"/>
                <a:cs typeface="+mn-lt"/>
              </a:rPr>
              <a:t> #2: 27/11/2021</a:t>
            </a:r>
            <a:endParaRPr lang="en-US" dirty="0">
              <a:ea typeface="+mn-lt"/>
              <a:cs typeface="+mn-lt"/>
            </a:endParaRPr>
          </a:p>
          <a:p>
            <a:endParaRPr lang="pt-BR" dirty="0">
              <a:cs typeface="Calibri"/>
            </a:endParaRPr>
          </a:p>
        </p:txBody>
      </p:sp>
    </p:spTree>
    <p:extLst>
      <p:ext uri="{BB962C8B-B14F-4D97-AF65-F5344CB8AC3E}">
        <p14:creationId xmlns:p14="http://schemas.microsoft.com/office/powerpoint/2010/main" val="4268919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é o limiar de decisão.</a:t>
                </a:r>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a:t>1</a:t>
                  </a:r>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a:t>Entrada inibitória</a:t>
              </a:r>
            </a:p>
          </p:txBody>
        </p:sp>
      </p:grpSp>
    </p:spTree>
    <p:extLst>
      <p:ext uri="{BB962C8B-B14F-4D97-AF65-F5344CB8AC3E}">
        <p14:creationId xmlns:p14="http://schemas.microsoft.com/office/powerpoint/2010/main" val="3051993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a:t>Ligações de saída</a:t>
            </a:r>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a:t>Peso do bias</a:t>
              </a:r>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a:t>Ligações de saída</a:t>
              </a:r>
            </a:p>
          </p:txBody>
        </p:sp>
      </p:grpSp>
    </p:spTree>
    <p:extLst>
      <p:ext uri="{BB962C8B-B14F-4D97-AF65-F5344CB8AC3E}">
        <p14:creationId xmlns:p14="http://schemas.microsoft.com/office/powerpoint/2010/main" val="422293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49000" cy="1995890"/>
              </a:xfrm>
            </p:spPr>
            <p:txBody>
              <a:bodyPr>
                <a:normAutofit/>
              </a:bodyPr>
              <a:lstStyle/>
              <a:p>
                <a:r>
                  <a:rPr lang="pt-BR" dirty="0" smtClean="0"/>
                  <a:t>A </a:t>
                </a:r>
                <a:r>
                  <a:rPr lang="pt-BR" b="1" i="1" dirty="0"/>
                  <a:t>função logística</a:t>
                </a:r>
                <a:r>
                  <a:rPr lang="pt-BR" dirty="0"/>
                  <a:t> e sua derivada para alguns valores do </a:t>
                </a:r>
                <a:r>
                  <a:rPr lang="pt-BR" b="1" i="1" dirty="0"/>
                  <a:t>fator de suavização </a:t>
                </a:r>
                <a:r>
                  <a:rPr lang="pt-BR" dirty="0"/>
                  <a:t>são mostradas nas figuras </a:t>
                </a:r>
                <a:r>
                  <a:rPr lang="pt-BR" dirty="0" smtClean="0"/>
                  <a:t>abaixo.</a:t>
                </a:r>
              </a:p>
              <a:p>
                <a:r>
                  <a:rPr lang="pt-BR" dirty="0" smtClean="0"/>
                  <a:t>Percebam que </a:t>
                </a:r>
                <a:r>
                  <a:rPr lang="pt-BR" dirty="0"/>
                  <a:t>quando </a:t>
                </a:r>
                <a14:m>
                  <m:oMath xmlns:m="http://schemas.openxmlformats.org/officeDocument/2006/math">
                    <m:r>
                      <a:rPr lang="pt-BR" b="0" i="1" smtClean="0">
                        <a:latin typeface="Cambria Math" panose="02040503050406030204" pitchFamily="18" charset="0"/>
                      </a:rPr>
                      <m:t>𝑧</m:t>
                    </m:r>
                  </m:oMath>
                </a14:m>
                <a:r>
                  <a:rPr lang="pt-BR" dirty="0" smtClean="0"/>
                  <a:t> se torna muito grande </a:t>
                </a:r>
                <a:r>
                  <a:rPr lang="pt-BR" dirty="0"/>
                  <a:t>(</a:t>
                </a:r>
                <a:r>
                  <a:rPr lang="pt-BR" dirty="0" smtClean="0"/>
                  <a:t>negativo </a:t>
                </a:r>
                <a:r>
                  <a:rPr lang="pt-BR" dirty="0"/>
                  <a:t>ou </a:t>
                </a:r>
                <a:r>
                  <a:rPr lang="pt-BR" dirty="0" smtClean="0"/>
                  <a:t>positivo), </a:t>
                </a:r>
                <a:r>
                  <a:rPr lang="pt-BR" dirty="0"/>
                  <a:t>a função satura em 0 ou 1, com uma derivada extremamente próxima de </a:t>
                </a:r>
                <a:r>
                  <a:rPr lang="pt-BR" dirty="0" smtClean="0"/>
                  <a:t>0.</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49000" cy="1995890"/>
              </a:xfrm>
              <a:blipFill rotWithShape="0">
                <a:blip r:embed="rId2"/>
                <a:stretch>
                  <a:fillRect l="-993" t="-4878" r="-773"/>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6384" t="6760" r="8331" b="3175"/>
          <a:stretch/>
        </p:blipFill>
        <p:spPr>
          <a:xfrm>
            <a:off x="2705622" y="3650788"/>
            <a:ext cx="3117328" cy="2861110"/>
          </a:xfrm>
          <a:prstGeom prst="rect">
            <a:avLst/>
          </a:prstGeom>
        </p:spPr>
      </p:pic>
      <p:sp>
        <p:nvSpPr>
          <p:cNvPr id="7" name="Rectangle 6"/>
          <p:cNvSpPr/>
          <p:nvPr/>
        </p:nvSpPr>
        <p:spPr>
          <a:xfrm>
            <a:off x="2705622" y="6428295"/>
            <a:ext cx="3117328" cy="369332"/>
          </a:xfrm>
          <a:prstGeom prst="rect">
            <a:avLst/>
          </a:prstGeom>
        </p:spPr>
        <p:txBody>
          <a:bodyPr wrap="square">
            <a:spAutoFit/>
          </a:bodyPr>
          <a:lstStyle/>
          <a:p>
            <a:pPr algn="ctr"/>
            <a:r>
              <a:rPr lang="pt-BR" dirty="0"/>
              <a:t>Função Logística.</a:t>
            </a:r>
          </a:p>
        </p:txBody>
      </p:sp>
      <p:sp>
        <p:nvSpPr>
          <p:cNvPr id="8" name="Rectangle 7"/>
          <p:cNvSpPr/>
          <p:nvPr/>
        </p:nvSpPr>
        <p:spPr>
          <a:xfrm>
            <a:off x="6744220" y="6399164"/>
            <a:ext cx="3103269" cy="369332"/>
          </a:xfrm>
          <a:prstGeom prst="rect">
            <a:avLst/>
          </a:prstGeom>
        </p:spPr>
        <p:txBody>
          <a:bodyPr wrap="square">
            <a:spAutoFit/>
          </a:bodyPr>
          <a:lstStyle/>
          <a:p>
            <a:pPr algn="ctr"/>
            <a:r>
              <a:rPr lang="pt-BR" dirty="0"/>
              <a:t>Derivada da Função Logística.</a:t>
            </a:r>
          </a:p>
        </p:txBody>
      </p:sp>
      <p:pic>
        <p:nvPicPr>
          <p:cNvPr id="4" name="Picture 3"/>
          <p:cNvPicPr>
            <a:picLocks noChangeAspect="1"/>
          </p:cNvPicPr>
          <p:nvPr/>
        </p:nvPicPr>
        <p:blipFill rotWithShape="1">
          <a:blip r:embed="rId4"/>
          <a:srcRect l="5494" t="6152" r="8609" b="1927"/>
          <a:stretch/>
        </p:blipFill>
        <p:spPr>
          <a:xfrm>
            <a:off x="6744221" y="3625699"/>
            <a:ext cx="3103268" cy="28861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5088" y="5048313"/>
                <a:ext cx="2032969" cy="1200329"/>
              </a:xfrm>
              <a:prstGeom prst="rect">
                <a:avLst/>
              </a:prstGeom>
              <a:noFill/>
            </p:spPr>
            <p:txBody>
              <a:bodyPr wrap="square" rtlCol="0">
                <a:spAutoFit/>
              </a:bodyPr>
              <a:lstStyle/>
              <a:p>
                <a:pPr algn="ctr"/>
                <a:r>
                  <a:rPr lang="pt-BR" b="1" dirty="0" smtClean="0"/>
                  <a:t>OBS</a:t>
                </a:r>
                <a:r>
                  <a:rPr lang="pt-BR" dirty="0" smtClean="0"/>
                  <a:t>.: Quanto maior </a:t>
                </a:r>
                <a14:m>
                  <m:oMath xmlns:m="http://schemas.openxmlformats.org/officeDocument/2006/math">
                    <m:r>
                      <a:rPr lang="pt-BR" i="1">
                        <a:latin typeface="Cambria Math" panose="02040503050406030204" pitchFamily="18" charset="0"/>
                      </a:rPr>
                      <m:t>𝑝</m:t>
                    </m:r>
                  </m:oMath>
                </a14:m>
                <a:r>
                  <a:rPr lang="pt-BR" dirty="0" smtClean="0"/>
                  <a:t>, mais próxima ela fica da função degrau.</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325088" y="5048313"/>
                <a:ext cx="2032969" cy="1200329"/>
              </a:xfrm>
              <a:prstGeom prst="rect">
                <a:avLst/>
              </a:prstGeom>
              <a:blipFill rotWithShape="0">
                <a:blip r:embed="rId5"/>
                <a:stretch>
                  <a:fillRect t="-2538" r="-2395" b="-7107"/>
                </a:stretch>
              </a:blipFill>
            </p:spPr>
            <p:txBody>
              <a:bodyPr/>
              <a:lstStyle/>
              <a:p>
                <a:r>
                  <a:rPr lang="pt-BR">
                    <a:noFill/>
                  </a:rPr>
                  <a:t> </a:t>
                </a:r>
              </a:p>
            </p:txBody>
          </p:sp>
        </mc:Fallback>
      </mc:AlternateContent>
      <p:cxnSp>
        <p:nvCxnSpPr>
          <p:cNvPr id="10" name="Straight Arrow Connector 9"/>
          <p:cNvCxnSpPr/>
          <p:nvPr/>
        </p:nvCxnSpPr>
        <p:spPr>
          <a:xfrm flipV="1">
            <a:off x="2203450" y="4233606"/>
            <a:ext cx="2218238" cy="12438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0178082" y="4233606"/>
                <a:ext cx="2013918" cy="923330"/>
              </a:xfrm>
              <a:prstGeom prst="rect">
                <a:avLst/>
              </a:prstGeom>
              <a:noFill/>
            </p:spPr>
            <p:txBody>
              <a:bodyPr wrap="square" rtlCol="0">
                <a:spAutoFit/>
              </a:bodyPr>
              <a:lstStyle/>
              <a:p>
                <a:pPr algn="ctr"/>
                <a:r>
                  <a:rPr lang="pt-BR" b="1" dirty="0" smtClean="0"/>
                  <a:t>OBS</a:t>
                </a:r>
                <a:r>
                  <a:rPr lang="pt-BR" dirty="0" smtClean="0"/>
                  <a:t>.: tende ao impulso conforme </a:t>
                </a:r>
                <a14:m>
                  <m:oMath xmlns:m="http://schemas.openxmlformats.org/officeDocument/2006/math">
                    <m:r>
                      <a:rPr lang="pt-BR" i="1">
                        <a:latin typeface="Cambria Math" panose="02040503050406030204" pitchFamily="18" charset="0"/>
                      </a:rPr>
                      <m:t>𝑝</m:t>
                    </m:r>
                  </m:oMath>
                </a14:m>
                <a:r>
                  <a:rPr lang="pt-BR" dirty="0" smtClean="0"/>
                  <a:t> aumenta.</a:t>
                </a:r>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10178082" y="4233606"/>
                <a:ext cx="2013918" cy="923330"/>
              </a:xfrm>
              <a:prstGeom prst="rect">
                <a:avLst/>
              </a:prstGeom>
              <a:blipFill rotWithShape="0">
                <a:blip r:embed="rId6"/>
                <a:stretch>
                  <a:fillRect t="-3289" r="-909" b="-9211"/>
                </a:stretch>
              </a:blipFill>
            </p:spPr>
            <p:txBody>
              <a:bodyPr/>
              <a:lstStyle/>
              <a:p>
                <a:r>
                  <a:rPr lang="pt-BR">
                    <a:noFill/>
                  </a:rPr>
                  <a:t> </a:t>
                </a:r>
              </a:p>
            </p:txBody>
          </p:sp>
        </mc:Fallback>
      </mc:AlternateContent>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spTree>
    <p:extLst>
      <p:ext uri="{BB962C8B-B14F-4D97-AF65-F5344CB8AC3E}">
        <p14:creationId xmlns:p14="http://schemas.microsoft.com/office/powerpoint/2010/main" val="4099405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a:t>Peso do bias</a:t>
              </a:r>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grpSp>
    </p:spTree>
    <p:extLst>
      <p:ext uri="{BB962C8B-B14F-4D97-AF65-F5344CB8AC3E}">
        <p14:creationId xmlns:p14="http://schemas.microsoft.com/office/powerpoint/2010/main" val="426402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a:t>Camada de saída</a:t>
              </a:r>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725425" y="1668064"/>
            <a:ext cx="3571804" cy="1620518"/>
            <a:chOff x="2725425" y="1668064"/>
            <a:chExt cx="3571804" cy="1620518"/>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25426" y="1732840"/>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25426" y="1732840"/>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25425"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25425" y="2799709"/>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982904" y="2259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5982904" y="2259916"/>
                  <a:ext cx="314325" cy="369332"/>
                </a:xfrm>
                <a:prstGeom prst="rect">
                  <a:avLst/>
                </a:prstGeom>
                <a:blipFill rotWithShape="0">
                  <a:blip r:embed="rId4"/>
                  <a:stretch>
                    <a:fillRect b="-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579751" y="1668064"/>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𝛼</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579751" y="1668064"/>
                  <a:ext cx="197746" cy="276999"/>
                </a:xfrm>
                <a:prstGeom prst="rect">
                  <a:avLst/>
                </a:prstGeom>
                <a:blipFill rotWithShape="0">
                  <a:blip r:embed="rId5"/>
                  <a:stretch>
                    <a:fillRect l="-18182" r="-121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312106" y="2147276"/>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𝛼</m:t>
                        </m:r>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312106" y="2147276"/>
                  <a:ext cx="197746" cy="276999"/>
                </a:xfrm>
                <a:prstGeom prst="rect">
                  <a:avLst/>
                </a:prstGeom>
                <a:blipFill rotWithShape="0">
                  <a:blip r:embed="rId6"/>
                  <a:stretch>
                    <a:fillRect l="-18182" r="-121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312106" y="2496274"/>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𝛼</m:t>
                        </m:r>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312106" y="2496274"/>
                  <a:ext cx="197746" cy="276999"/>
                </a:xfrm>
                <a:prstGeom prst="rect">
                  <a:avLst/>
                </a:prstGeom>
                <a:blipFill rotWithShape="0">
                  <a:blip r:embed="rId7"/>
                  <a:stretch>
                    <a:fillRect l="-18182" r="-121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579751" y="2984375"/>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𝛼</m:t>
                        </m:r>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579751" y="2984375"/>
                  <a:ext cx="197746" cy="276999"/>
                </a:xfrm>
                <a:prstGeom prst="rect">
                  <a:avLst/>
                </a:prstGeom>
                <a:blipFill rotWithShape="0">
                  <a:blip r:embed="rId8"/>
                  <a:stretch>
                    <a:fillRect l="-18182" r="-121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903431" y="1825173"/>
                  <a:ext cx="199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𝛽</m:t>
                        </m:r>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903431" y="1825173"/>
                  <a:ext cx="199349" cy="276999"/>
                </a:xfrm>
                <a:prstGeom prst="rect">
                  <a:avLst/>
                </a:prstGeom>
                <a:blipFill rotWithShape="0">
                  <a:blip r:embed="rId9"/>
                  <a:stretch>
                    <a:fillRect l="-42424" t="-2174" r="-36364" b="-326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76797" y="2805788"/>
                  <a:ext cx="199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𝛽</m:t>
                        </m:r>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76797" y="2805788"/>
                  <a:ext cx="199349" cy="276999"/>
                </a:xfrm>
                <a:prstGeom prst="rect">
                  <a:avLst/>
                </a:prstGeom>
                <a:blipFill rotWithShape="0">
                  <a:blip r:embed="rId10"/>
                  <a:stretch>
                    <a:fillRect l="-42424" t="-2174" r="-36364" b="-32609"/>
                  </a:stretch>
                </a:blipFill>
              </p:spPr>
              <p:txBody>
                <a:bodyPr/>
                <a:lstStyle/>
                <a:p>
                  <a:r>
                    <a:rPr lang="pt-BR">
                      <a:noFill/>
                    </a:rPr>
                    <a:t> </a:t>
                  </a:r>
                </a:p>
              </p:txBody>
            </p:sp>
          </mc:Fallback>
        </mc:AlternateContent>
      </p:grpSp>
    </p:spTree>
    <p:extLst>
      <p:ext uri="{BB962C8B-B14F-4D97-AF65-F5344CB8AC3E}">
        <p14:creationId xmlns:p14="http://schemas.microsoft.com/office/powerpoint/2010/main" val="794261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a:t>Primeira camada</a:t>
              </a:r>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a:t>Segunda camada</a:t>
              </a:r>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a:t>Terceira camada</a:t>
              </a:r>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086087" y="1423393"/>
            <a:ext cx="7832137" cy="4291311"/>
            <a:chOff x="3086087" y="1423393"/>
            <a:chExt cx="7832137" cy="4291311"/>
          </a:xfrm>
        </p:grpSpPr>
        <mc:AlternateContent xmlns:mc="http://schemas.openxmlformats.org/markup-compatibility/2006" xmlns:a14="http://schemas.microsoft.com/office/drawing/2010/main">
          <mc:Choice Requires="a14">
            <p:sp>
              <p:nvSpPr>
                <p:cNvPr id="4" name="Rectangle 3"/>
                <p:cNvSpPr/>
                <p:nvPr/>
              </p:nvSpPr>
              <p:spPr>
                <a:xfrm>
                  <a:off x="6675250" y="267458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6675250" y="267458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75250" y="392426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75250" y="392426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86981" y="322322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86981" y="3223227"/>
                  <a:ext cx="540000" cy="540000"/>
                </a:xfrm>
                <a:prstGeom prst="rect">
                  <a:avLst/>
                </a:prstGeom>
                <a:blipFill rotWithShape="0">
                  <a:blip r:embed="rId3"/>
                  <a:stretch>
                    <a:fillRect l="-10989" r="-219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6742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1" name="Straight Arrow Connector 10"/>
            <p:cNvCxnSpPr/>
            <p:nvPr/>
          </p:nvCxnSpPr>
          <p:spPr>
            <a:xfrm>
              <a:off x="6297023" y="2905945"/>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246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86875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20" name="Straight Arrow Connector 19"/>
            <p:cNvCxnSpPr/>
            <p:nvPr/>
          </p:nvCxnSpPr>
          <p:spPr>
            <a:xfrm>
              <a:off x="9408754" y="3493227"/>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7612561"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1" name="Oval 20"/>
                <p:cNvSpPr>
                  <a:spLocks noRot="1" noChangeAspect="1" noMove="1" noResize="1" noEditPoints="1" noAdjustHandles="1" noChangeArrowheads="1" noChangeShapeType="1" noTextEdit="1"/>
                </p:cNvSpPr>
                <p:nvPr/>
              </p:nvSpPr>
              <p:spPr>
                <a:xfrm>
                  <a:off x="7612561" y="2673830"/>
                  <a:ext cx="540000" cy="540000"/>
                </a:xfrm>
                <a:prstGeom prst="ellipse">
                  <a:avLst/>
                </a:prstGeom>
                <a:blipFill rotWithShape="0">
                  <a:blip r:embed="rId5"/>
                  <a:stretch>
                    <a:fillRect l="-4444"/>
                  </a:stretch>
                </a:blipFill>
                <a:ln>
                  <a:solidFill>
                    <a:schemeClr val="tx1"/>
                  </a:solidFill>
                </a:ln>
              </p:spPr>
              <p:txBody>
                <a:bodyPr/>
                <a:lstStyle/>
                <a:p>
                  <a:r>
                    <a:rPr lang="pt-BR">
                      <a:noFill/>
                    </a:rPr>
                    <a:t> </a:t>
                  </a:r>
                </a:p>
              </p:txBody>
            </p:sp>
          </mc:Fallback>
        </mc:AlternateContent>
        <p:cxnSp>
          <p:nvCxnSpPr>
            <p:cNvPr id="22" name="Straight Arrow Connector 21"/>
            <p:cNvCxnSpPr/>
            <p:nvPr/>
          </p:nvCxnSpPr>
          <p:spPr>
            <a:xfrm>
              <a:off x="7215250" y="294383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7612561"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3" name="Oval 22"/>
                <p:cNvSpPr>
                  <a:spLocks noRot="1" noChangeAspect="1" noMove="1" noResize="1" noEditPoints="1" noAdjustHandles="1" noChangeArrowheads="1" noChangeShapeType="1" noTextEdit="1"/>
                </p:cNvSpPr>
                <p:nvPr/>
              </p:nvSpPr>
              <p:spPr>
                <a:xfrm>
                  <a:off x="7612561" y="3924267"/>
                  <a:ext cx="540000" cy="540000"/>
                </a:xfrm>
                <a:prstGeom prst="ellipse">
                  <a:avLst/>
                </a:prstGeom>
                <a:blipFill rotWithShape="0">
                  <a:blip r:embed="rId6"/>
                  <a:stretch>
                    <a:fillRect l="-4444"/>
                  </a:stretch>
                </a:blipFill>
                <a:ln>
                  <a:solidFill>
                    <a:schemeClr val="tx1"/>
                  </a:solidFill>
                </a:ln>
              </p:spPr>
              <p:txBody>
                <a:bodyPr/>
                <a:lstStyle/>
                <a:p>
                  <a:r>
                    <a:rPr lang="pt-BR">
                      <a:noFill/>
                    </a:rPr>
                    <a:t> </a:t>
                  </a:r>
                </a:p>
              </p:txBody>
            </p:sp>
          </mc:Fallback>
        </mc:AlternateContent>
        <p:cxnSp>
          <p:nvCxnSpPr>
            <p:cNvPr id="24" name="Straight Arrow Connector 23"/>
            <p:cNvCxnSpPr/>
            <p:nvPr/>
          </p:nvCxnSpPr>
          <p:spPr>
            <a:xfrm>
              <a:off x="7221599" y="4163406"/>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152561" y="2943830"/>
              <a:ext cx="716193"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152561" y="3490232"/>
              <a:ext cx="716193"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26981" y="350118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0642014" y="32837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xmlns="">
            <p:sp>
              <p:nvSpPr>
                <p:cNvPr id="30" name="TextBox 29"/>
                <p:cNvSpPr txBox="1">
                  <a:spLocks noRot="1" noChangeAspect="1" noMove="1" noResize="1" noEditPoints="1" noAdjustHandles="1" noChangeArrowheads="1" noChangeShapeType="1" noTextEdit="1"/>
                </p:cNvSpPr>
                <p:nvPr/>
              </p:nvSpPr>
              <p:spPr>
                <a:xfrm>
                  <a:off x="10642014" y="3283723"/>
                  <a:ext cx="276210" cy="369332"/>
                </a:xfrm>
                <a:prstGeom prst="rect">
                  <a:avLst/>
                </a:prstGeom>
                <a:blipFill rotWithShape="0">
                  <a:blip r:embed="rId7"/>
                  <a:stretch>
                    <a:fillRect r="-11111"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816133" y="14233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4816133" y="1423393"/>
                  <a:ext cx="540000" cy="540000"/>
                </a:xfrm>
                <a:prstGeom prst="ellipse">
                  <a:avLst/>
                </a:prstGeom>
                <a:blipFill rotWithShape="0">
                  <a:blip r:embed="rId8"/>
                  <a:stretch>
                    <a:fillRect l="-4396"/>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4819806" y="26382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4819806" y="2638259"/>
                  <a:ext cx="540000" cy="540000"/>
                </a:xfrm>
                <a:prstGeom prst="ellipse">
                  <a:avLst/>
                </a:prstGeom>
                <a:blipFill rotWithShape="0">
                  <a:blip r:embed="rId9"/>
                  <a:stretch>
                    <a:fillRect l="-44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816133" y="38886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816133" y="3888696"/>
                  <a:ext cx="540000" cy="540000"/>
                </a:xfrm>
                <a:prstGeom prst="ellipse">
                  <a:avLst/>
                </a:prstGeom>
                <a:blipFill rotWithShape="0">
                  <a:blip r:embed="rId10"/>
                  <a:stretch>
                    <a:fillRect l="-4396"/>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082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586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4816133" y="51747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4816133" y="5174704"/>
                  <a:ext cx="540000" cy="540000"/>
                </a:xfrm>
                <a:prstGeom prst="ellipse">
                  <a:avLst/>
                </a:prstGeom>
                <a:blipFill rotWithShape="0">
                  <a:blip r:embed="rId11"/>
                  <a:stretch>
                    <a:fillRect l="-4396"/>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6933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90617" y="4158153"/>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586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410595" y="22108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404262" y="47160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590595" y="1693393"/>
              <a:ext cx="122553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590595" y="2300826"/>
              <a:ext cx="122553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584262" y="2908259"/>
              <a:ext cx="123554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584262" y="4806026"/>
              <a:ext cx="123187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086087" y="21148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1" name="TextBox 60"/>
                <p:cNvSpPr txBox="1">
                  <a:spLocks noRot="1" noChangeAspect="1" noMove="1" noResize="1" noEditPoints="1" noAdjustHandles="1" noChangeArrowheads="1" noChangeShapeType="1" noTextEdit="1"/>
                </p:cNvSpPr>
                <p:nvPr/>
              </p:nvSpPr>
              <p:spPr>
                <a:xfrm>
                  <a:off x="3086087" y="2114853"/>
                  <a:ext cx="276101" cy="276999"/>
                </a:xfrm>
                <a:prstGeom prst="rect">
                  <a:avLst/>
                </a:prstGeom>
                <a:blipFill rotWithShape="0">
                  <a:blip r:embed="rId12"/>
                  <a:stretch>
                    <a:fillRect l="-13043"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86087" y="46632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2" name="TextBox 61"/>
                <p:cNvSpPr txBox="1">
                  <a:spLocks noRot="1" noChangeAspect="1" noMove="1" noResize="1" noEditPoints="1" noAdjustHandles="1" noChangeArrowheads="1" noChangeShapeType="1" noTextEdit="1"/>
                </p:cNvSpPr>
                <p:nvPr/>
              </p:nvSpPr>
              <p:spPr>
                <a:xfrm>
                  <a:off x="3086087" y="4663200"/>
                  <a:ext cx="281423" cy="276999"/>
                </a:xfrm>
                <a:prstGeom prst="rect">
                  <a:avLst/>
                </a:prstGeom>
                <a:blipFill rotWithShape="0">
                  <a:blip r:embed="rId13"/>
                  <a:stretch>
                    <a:fillRect l="-13043" r="-8696" b="-15556"/>
                  </a:stretch>
                </a:blipFill>
              </p:spPr>
              <p:txBody>
                <a:bodyPr/>
                <a:lstStyle/>
                <a:p>
                  <a:r>
                    <a:rPr lang="pt-BR">
                      <a:noFill/>
                    </a:rPr>
                    <a:t> </a:t>
                  </a:r>
                </a:p>
              </p:txBody>
            </p:sp>
          </mc:Fallback>
        </mc:AlternateContent>
        <p:cxnSp>
          <p:nvCxnSpPr>
            <p:cNvPr id="69" name="Straight Arrow Connector 68"/>
            <p:cNvCxnSpPr/>
            <p:nvPr/>
          </p:nvCxnSpPr>
          <p:spPr>
            <a:xfrm rot="5400000">
              <a:off x="5900480" y="25432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39112"/>
              <a:ext cx="117020" cy="276999"/>
            </a:xfrm>
            <a:prstGeom prst="rect">
              <a:avLst/>
            </a:prstGeom>
            <a:noFill/>
          </p:spPr>
          <p:txBody>
            <a:bodyPr wrap="none" lIns="0" tIns="0" rIns="0" bIns="0" rtlCol="0">
              <a:spAutoFit/>
            </a:bodyPr>
            <a:lstStyle/>
            <a:p>
              <a:r>
                <a:rPr lang="pt-BR" dirty="0"/>
                <a:t>1</a:t>
              </a:r>
            </a:p>
          </p:txBody>
        </p:sp>
        <p:grpSp>
          <p:nvGrpSpPr>
            <p:cNvPr id="74" name="Group 73"/>
            <p:cNvGrpSpPr/>
            <p:nvPr/>
          </p:nvGrpSpPr>
          <p:grpSpPr>
            <a:xfrm>
              <a:off x="5799754" y="1939000"/>
              <a:ext cx="468000" cy="468000"/>
              <a:chOff x="5750690" y="1752807"/>
              <a:chExt cx="468000" cy="468000"/>
            </a:xfrm>
          </p:grpSpPr>
          <mc:AlternateContent xmlns:mc="http://schemas.openxmlformats.org/markup-compatibility/2006" xmlns:a14="http://schemas.microsoft.com/office/drawing/2010/main">
            <mc:Choice Requires="a14">
              <p:sp>
                <p:nvSpPr>
                  <p:cNvPr id="70" name="TextBox 69"/>
                  <p:cNvSpPr txBox="1"/>
                  <p:nvPr/>
                </p:nvSpPr>
                <p:spPr>
                  <a:xfrm>
                    <a:off x="5785045" y="1808576"/>
                    <a:ext cx="433645"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70" name="TextBox 69"/>
                  <p:cNvSpPr txBox="1">
                    <a:spLocks noRot="1" noChangeAspect="1" noMove="1" noResize="1" noEditPoints="1" noAdjustHandles="1" noChangeArrowheads="1" noChangeShapeType="1" noTextEdit="1"/>
                  </p:cNvSpPr>
                  <p:nvPr/>
                </p:nvSpPr>
                <p:spPr>
                  <a:xfrm>
                    <a:off x="5785045" y="1808576"/>
                    <a:ext cx="433645" cy="345929"/>
                  </a:xfrm>
                  <a:prstGeom prst="rect">
                    <a:avLst/>
                  </a:prstGeom>
                  <a:blipFill rotWithShape="0">
                    <a:blip r:embed="rId14"/>
                    <a:stretch>
                      <a:fillRect l="-12676" t="-3509" r="-12676" b="-17544"/>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031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01704"/>
              <a:ext cx="117020" cy="276999"/>
            </a:xfrm>
            <a:prstGeom prst="rect">
              <a:avLst/>
            </a:prstGeom>
            <a:noFill/>
          </p:spPr>
          <p:txBody>
            <a:bodyPr wrap="none" lIns="0" tIns="0" rIns="0" bIns="0" rtlCol="0">
              <a:spAutoFit/>
            </a:bodyPr>
            <a:lstStyle/>
            <a:p>
              <a:r>
                <a:rPr lang="pt-BR" dirty="0"/>
                <a:t>1</a:t>
              </a:r>
            </a:p>
          </p:txBody>
        </p:sp>
        <p:cxnSp>
          <p:nvCxnSpPr>
            <p:cNvPr id="81" name="Straight Arrow Connector 80"/>
            <p:cNvCxnSpPr/>
            <p:nvPr/>
          </p:nvCxnSpPr>
          <p:spPr>
            <a:xfrm rot="-5400000">
              <a:off x="5899194" y="45185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663200"/>
              <a:ext cx="473141" cy="468000"/>
              <a:chOff x="5750690" y="1752807"/>
              <a:chExt cx="473141" cy="468000"/>
            </a:xfrm>
          </p:grpSpPr>
          <mc:AlternateContent xmlns:mc="http://schemas.openxmlformats.org/markup-compatibility/2006" xmlns:a14="http://schemas.microsoft.com/office/drawing/2010/main">
            <mc:Choice Requires="a14">
              <p:sp>
                <p:nvSpPr>
                  <p:cNvPr id="83" name="TextBox 82"/>
                  <p:cNvSpPr txBox="1"/>
                  <p:nvPr/>
                </p:nvSpPr>
                <p:spPr>
                  <a:xfrm>
                    <a:off x="5790186" y="1818321"/>
                    <a:ext cx="433645"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83" name="TextBox 82"/>
                  <p:cNvSpPr txBox="1">
                    <a:spLocks noRot="1" noChangeAspect="1" noMove="1" noResize="1" noEditPoints="1" noAdjustHandles="1" noChangeArrowheads="1" noChangeShapeType="1" noTextEdit="1"/>
                  </p:cNvSpPr>
                  <p:nvPr/>
                </p:nvSpPr>
                <p:spPr>
                  <a:xfrm>
                    <a:off x="5790186" y="1818321"/>
                    <a:ext cx="433645" cy="346185"/>
                  </a:xfrm>
                  <a:prstGeom prst="rect">
                    <a:avLst/>
                  </a:prstGeom>
                  <a:blipFill rotWithShape="0">
                    <a:blip r:embed="rId15"/>
                    <a:stretch>
                      <a:fillRect l="-12676" t="-3571" r="-12676" b="-17857"/>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5400000">
              <a:off x="5891996" y="52871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917818" y="3971180"/>
              <a:ext cx="473140" cy="468000"/>
              <a:chOff x="5750690" y="1752807"/>
              <a:chExt cx="473140" cy="468000"/>
            </a:xfrm>
          </p:grpSpPr>
          <mc:AlternateContent xmlns:mc="http://schemas.openxmlformats.org/markup-compatibility/2006" xmlns:a14="http://schemas.microsoft.com/office/drawing/2010/main">
            <mc:Choice Requires="a14">
              <p:sp>
                <p:nvSpPr>
                  <p:cNvPr id="87" name="TextBox 86"/>
                  <p:cNvSpPr txBox="1"/>
                  <p:nvPr/>
                </p:nvSpPr>
                <p:spPr>
                  <a:xfrm>
                    <a:off x="5790186" y="1818321"/>
                    <a:ext cx="433644" cy="35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87" name="TextBox 86"/>
                  <p:cNvSpPr txBox="1">
                    <a:spLocks noRot="1" noChangeAspect="1" noMove="1" noResize="1" noEditPoints="1" noAdjustHandles="1" noChangeArrowheads="1" noChangeShapeType="1" noTextEdit="1"/>
                  </p:cNvSpPr>
                  <p:nvPr/>
                </p:nvSpPr>
                <p:spPr>
                  <a:xfrm>
                    <a:off x="5790186" y="1818321"/>
                    <a:ext cx="433644" cy="358431"/>
                  </a:xfrm>
                  <a:prstGeom prst="rect">
                    <a:avLst/>
                  </a:prstGeom>
                  <a:blipFill rotWithShape="0">
                    <a:blip r:embed="rId16"/>
                    <a:stretch>
                      <a:fillRect l="-12500" t="-3390" r="-11111" b="-13559"/>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5400000">
              <a:off x="901850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85723" y="4679512"/>
              <a:ext cx="117020" cy="276999"/>
            </a:xfrm>
            <a:prstGeom prst="rect">
              <a:avLst/>
            </a:prstGeom>
            <a:noFill/>
          </p:spPr>
          <p:txBody>
            <a:bodyPr wrap="none" lIns="0" tIns="0" rIns="0" bIns="0" rtlCol="0">
              <a:spAutoFit/>
            </a:bodyPr>
            <a:lstStyle/>
            <a:p>
              <a:r>
                <a:rPr lang="pt-BR" dirty="0"/>
                <a:t>1</a:t>
              </a:r>
            </a:p>
          </p:txBody>
        </p:sp>
        <p:cxnSp>
          <p:nvCxnSpPr>
            <p:cNvPr id="91" name="Straight Arrow Connector 90"/>
            <p:cNvCxnSpPr/>
            <p:nvPr/>
          </p:nvCxnSpPr>
          <p:spPr>
            <a:xfrm rot="-5400000">
              <a:off x="901850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2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smtClean="0"/>
                  <a:t>A </a:t>
                </a:r>
                <a:r>
                  <a:rPr lang="pt-BR" b="1" i="1" dirty="0"/>
                  <a:t>função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a:t>,</a:t>
                </a:r>
              </a:p>
              <a:p>
                <a:pPr marL="0" indent="0">
                  <a:buNone/>
                </a:pPr>
                <a:r>
                  <a:rPr lang="pt-BR" dirty="0"/>
                  <a:t>onde mais uma vez, o parâmetro </a:t>
                </a:r>
                <a14:m>
                  <m:oMath xmlns:m="http://schemas.openxmlformats.org/officeDocument/2006/math">
                    <m:r>
                      <a:rPr lang="pt-BR" i="1">
                        <a:latin typeface="Cambria Math" panose="02040503050406030204" pitchFamily="18" charset="0"/>
                      </a:rPr>
                      <m:t>𝑝</m:t>
                    </m:r>
                  </m:oMath>
                </a14:m>
                <a:r>
                  <a:rPr lang="pt-BR" dirty="0"/>
                  <a:t> controla a suavidade da função. Essa função e sua derivada são mostradas nas figuras abaixo.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b="-71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475650" y="3915050"/>
            <a:ext cx="3161483" cy="2889682"/>
          </a:xfrm>
          <a:prstGeom prst="rect">
            <a:avLst/>
          </a:prstGeom>
        </p:spPr>
      </p:pic>
      <p:sp>
        <p:nvSpPr>
          <p:cNvPr id="6" name="Rectangle 5"/>
          <p:cNvSpPr/>
          <p:nvPr/>
        </p:nvSpPr>
        <p:spPr>
          <a:xfrm>
            <a:off x="838200" y="47673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a:t>Derivada da Tangente Hiperbólica.</a:t>
            </a:r>
          </a:p>
        </p:txBody>
      </p:sp>
      <p:pic>
        <p:nvPicPr>
          <p:cNvPr id="8" name="Picture 7"/>
          <p:cNvPicPr>
            <a:picLocks noChangeAspect="1"/>
          </p:cNvPicPr>
          <p:nvPr/>
        </p:nvPicPr>
        <p:blipFill rotWithShape="1">
          <a:blip r:embed="rId5"/>
          <a:srcRect l="5494" t="6408" r="8386" b="1927"/>
          <a:stretch/>
        </p:blipFill>
        <p:spPr>
          <a:xfrm>
            <a:off x="6543456" y="3915050"/>
            <a:ext cx="3123763" cy="2889682"/>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263047" y="6035725"/>
                <a:ext cx="2212603" cy="738664"/>
              </a:xfrm>
              <a:prstGeom prst="rect">
                <a:avLst/>
              </a:prstGeom>
            </p:spPr>
            <p:txBody>
              <a:bodyPr wrap="square">
                <a:spAutoFit/>
              </a:bodyPr>
              <a:lstStyle/>
              <a:p>
                <a:pPr algn="ctr"/>
                <a:r>
                  <a:rPr lang="pt-BR" sz="1400" b="1" dirty="0" smtClean="0"/>
                  <a:t>OBS</a:t>
                </a:r>
                <a:r>
                  <a:rPr lang="pt-BR" sz="1400" dirty="0" smtClean="0"/>
                  <a:t>.: função também satura quando </a:t>
                </a:r>
                <a14:m>
                  <m:oMath xmlns:m="http://schemas.openxmlformats.org/officeDocument/2006/math">
                    <m:r>
                      <a:rPr lang="pt-BR" sz="1400" b="0" i="1" smtClean="0">
                        <a:latin typeface="Cambria Math" panose="02040503050406030204" pitchFamily="18" charset="0"/>
                      </a:rPr>
                      <m:t>𝑧</m:t>
                    </m:r>
                  </m:oMath>
                </a14:m>
                <a:r>
                  <a:rPr lang="pt-BR" sz="1400" dirty="0" smtClean="0"/>
                  <a:t> é muito grande.</a:t>
                </a:r>
                <a:endParaRPr lang="pt-BR" sz="1400" dirty="0"/>
              </a:p>
            </p:txBody>
          </p:sp>
        </mc:Choice>
        <mc:Fallback xmlns="">
          <p:sp>
            <p:nvSpPr>
              <p:cNvPr id="9" name="Rectangle 8"/>
              <p:cNvSpPr>
                <a:spLocks noRot="1" noChangeAspect="1" noMove="1" noResize="1" noEditPoints="1" noAdjustHandles="1" noChangeArrowheads="1" noChangeShapeType="1" noTextEdit="1"/>
              </p:cNvSpPr>
              <p:nvPr/>
            </p:nvSpPr>
            <p:spPr>
              <a:xfrm>
                <a:off x="263047" y="6035725"/>
                <a:ext cx="2212603" cy="738664"/>
              </a:xfrm>
              <a:prstGeom prst="rect">
                <a:avLst/>
              </a:prstGeom>
              <a:blipFill rotWithShape="0">
                <a:blip r:embed="rId6"/>
                <a:stretch>
                  <a:fillRect t="-1653" b="-8264"/>
                </a:stretch>
              </a:blipFill>
            </p:spPr>
            <p:txBody>
              <a:bodyPr/>
              <a:lstStyle/>
              <a:p>
                <a:r>
                  <a:rPr lang="pt-BR">
                    <a:noFill/>
                  </a:rPr>
                  <a:t> </a:t>
                </a:r>
              </a:p>
            </p:txBody>
          </p:sp>
        </mc:Fallback>
      </mc:AlternateContent>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4"/>
            <a:ext cx="11112500" cy="2646168"/>
          </a:xfrm>
        </p:spPr>
        <p:txBody>
          <a:bodyPr>
            <a:normAutofit fontScale="92500" lnSpcReduction="20000"/>
          </a:bodyPr>
          <a:lstStyle/>
          <a:p>
            <a:r>
              <a:rPr lang="pt-BR" dirty="0" smtClean="0"/>
              <a:t>É um problema encontrado quando treinamos </a:t>
            </a:r>
            <a:r>
              <a:rPr lang="pt-BR" b="1" i="1" dirty="0" smtClean="0"/>
              <a:t>redes neurais profundas</a:t>
            </a:r>
            <a:r>
              <a:rPr lang="pt-BR" dirty="0" smtClean="0"/>
              <a:t>, ou seja, com muitas camadas escondidas, com métodos </a:t>
            </a:r>
            <a:r>
              <a:rPr lang="pt-BR" dirty="0"/>
              <a:t>de aprendizagem baseados </a:t>
            </a:r>
            <a:r>
              <a:rPr lang="pt-BR" dirty="0" smtClean="0"/>
              <a:t>em informações do gradiente e funções de ativação sigmóide.</a:t>
            </a:r>
          </a:p>
          <a:p>
            <a:r>
              <a:rPr lang="pt-BR" dirty="0"/>
              <a:t>O</a:t>
            </a:r>
            <a:r>
              <a:rPr lang="pt-BR" dirty="0" smtClean="0"/>
              <a:t>corre </a:t>
            </a:r>
            <a:r>
              <a:rPr lang="pt-BR" dirty="0"/>
              <a:t>devido à natureza do </a:t>
            </a:r>
            <a:r>
              <a:rPr lang="pt-BR" b="1" i="1" dirty="0"/>
              <a:t>algoritmo de retropropagação </a:t>
            </a:r>
            <a:r>
              <a:rPr lang="pt-BR" dirty="0"/>
              <a:t>usado para treinar a rede neural</a:t>
            </a:r>
            <a:r>
              <a:rPr lang="pt-BR" dirty="0" smtClean="0"/>
              <a:t>.</a:t>
            </a:r>
          </a:p>
          <a:p>
            <a:r>
              <a:rPr lang="pt-BR" dirty="0" smtClean="0"/>
              <a:t>Em suma, o problema faz com que a </a:t>
            </a:r>
            <a:r>
              <a:rPr lang="pt-BR" dirty="0"/>
              <a:t>quantidade de erro </a:t>
            </a:r>
            <a:r>
              <a:rPr lang="pt-BR" dirty="0" smtClean="0"/>
              <a:t>diminua drasticamente </a:t>
            </a:r>
            <a:r>
              <a:rPr lang="pt-BR" dirty="0"/>
              <a:t>com cada camada adicional através da qual é propagado, dada a derivada da função de ativação escolhida.</a:t>
            </a:r>
            <a:endParaRPr lang="pt-BR"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6482" y="4380233"/>
            <a:ext cx="6722344" cy="2368597"/>
          </a:xfrm>
          <a:prstGeom prst="rect">
            <a:avLst/>
          </a:prstGeom>
        </p:spPr>
      </p:pic>
      <p:sp>
        <p:nvSpPr>
          <p:cNvPr id="5" name="Rectangle 4"/>
          <p:cNvSpPr/>
          <p:nvPr/>
        </p:nvSpPr>
        <p:spPr>
          <a:xfrm>
            <a:off x="8818880" y="4689478"/>
            <a:ext cx="3131820" cy="1323439"/>
          </a:xfrm>
          <a:prstGeom prst="rect">
            <a:avLst/>
          </a:prstGeom>
        </p:spPr>
        <p:txBody>
          <a:bodyPr wrap="square">
            <a:spAutoFit/>
          </a:bodyPr>
          <a:lstStyle/>
          <a:p>
            <a:pPr algn="ctr"/>
            <a:r>
              <a:rPr lang="pt-BR" sz="1600" dirty="0" smtClean="0"/>
              <a:t>O </a:t>
            </a:r>
            <a:r>
              <a:rPr lang="pt-BR" sz="1600" dirty="0"/>
              <a:t>gradiente se </a:t>
            </a:r>
            <a:r>
              <a:rPr lang="pt-BR" sz="1600" dirty="0" smtClean="0"/>
              <a:t>torna cada vez </a:t>
            </a:r>
            <a:r>
              <a:rPr lang="pt-BR" sz="1600" dirty="0"/>
              <a:t>menor </a:t>
            </a:r>
            <a:r>
              <a:rPr lang="pt-BR" sz="1600" dirty="0" smtClean="0"/>
              <a:t>nas </a:t>
            </a:r>
            <a:r>
              <a:rPr lang="pt-BR" sz="1600" dirty="0"/>
              <a:t>camadas </a:t>
            </a:r>
            <a:r>
              <a:rPr lang="pt-BR" sz="1600" dirty="0" smtClean="0"/>
              <a:t>próximas à entrada, </a:t>
            </a:r>
            <a:r>
              <a:rPr lang="pt-BR" sz="1600" dirty="0"/>
              <a:t>levando a uma </a:t>
            </a:r>
            <a:r>
              <a:rPr lang="pt-BR" sz="1600" dirty="0" smtClean="0"/>
              <a:t>atualização muito </a:t>
            </a:r>
            <a:r>
              <a:rPr lang="pt-BR" sz="1600" dirty="0"/>
              <a:t>pequena ou até </a:t>
            </a:r>
            <a:r>
              <a:rPr lang="pt-BR" sz="1600" dirty="0" smtClean="0"/>
              <a:t>inexistente nos </a:t>
            </a:r>
            <a:r>
              <a:rPr lang="pt-BR" sz="1600" dirty="0"/>
              <a:t>pesos </a:t>
            </a:r>
            <a:r>
              <a:rPr lang="pt-BR" sz="1600" dirty="0" smtClean="0"/>
              <a:t>destas camadas.</a:t>
            </a:r>
            <a:endParaRPr lang="pt-BR" sz="1600" dirty="0"/>
          </a:p>
        </p:txBody>
      </p:sp>
    </p:spTree>
    <p:extLst>
      <p:ext uri="{BB962C8B-B14F-4D97-AF65-F5344CB8AC3E}">
        <p14:creationId xmlns:p14="http://schemas.microsoft.com/office/powerpoint/2010/main" val="2670291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19271</TotalTime>
  <Words>7855</Words>
  <Application>Microsoft Office PowerPoint</Application>
  <PresentationFormat>Widescreen</PresentationFormat>
  <Paragraphs>973</Paragraphs>
  <Slides>78</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Perceptron de Múltiplas Camadas</vt:lpstr>
      <vt:lpstr>Funções de ativação</vt:lpstr>
      <vt:lpstr>Funções de ativação</vt:lpstr>
      <vt:lpstr>Funções de ativação</vt:lpstr>
      <vt:lpstr>O Problema da Dissipação do Gradiente</vt:lpstr>
      <vt:lpstr>O Problema da Dissipação do Gradiente</vt:lpstr>
      <vt:lpstr>O Problema da Dissipação do Gradiente</vt:lpstr>
      <vt:lpstr>O Problema da Dissipação do Gradiente</vt:lpstr>
      <vt:lpstr>Funções de ativação</vt:lpstr>
      <vt:lpstr>Funções de ativação</vt:lpstr>
      <vt:lpstr>Funções de ativação</vt:lpstr>
      <vt:lpstr>Evitando a dissipação e explosão do gradiente</vt:lpstr>
      <vt:lpstr>Conectando Neurônios</vt:lpstr>
      <vt:lpstr>Conectando Neurônios</vt:lpstr>
      <vt:lpstr>Regressão Não-Linear</vt:lpstr>
      <vt:lpstr>Aproximação universal de funções</vt:lpstr>
      <vt:lpstr>Aprendizado em Redes Neurais</vt:lpstr>
      <vt:lpstr>Aprendizado em Redes Neurais</vt:lpstr>
      <vt:lpstr>Aprendizado em Redes Neurais</vt:lpstr>
      <vt:lpstr>Aprendizado em Redes Neurais</vt:lpstr>
      <vt:lpstr>PowerPoint Presentation</vt:lpstr>
      <vt:lpstr>Mínimos Locais, Globais, Pontos de Sela e Platôs</vt:lpstr>
      <vt:lpstr>Mínimos Locais, Globais, Pontos de Sela e Platôs</vt:lpstr>
      <vt:lpstr>Retropropagação do Erro</vt:lpstr>
      <vt:lpstr>Retropropagação do Erro</vt:lpstr>
      <vt:lpstr>Retropropagação do Erro</vt:lpstr>
      <vt:lpstr>Retropropagação do Erro</vt:lpstr>
      <vt:lpstr>Retropropagação do Erro</vt:lpstr>
      <vt:lpstr>Retropropagação do Erro</vt:lpstr>
      <vt:lpstr>Retropropagação do Erro</vt:lpstr>
      <vt:lpstr>Retropropagação: Algumas noções básicas</vt:lpstr>
      <vt:lpstr>Retropropagação: Algumas noções básicas</vt:lpstr>
      <vt:lpstr>Retropropagando o erro</vt:lpstr>
      <vt:lpstr>Retropropagando o erro</vt:lpstr>
      <vt:lpstr>Retropropagando o erro</vt:lpstr>
      <vt:lpstr>Exemplo da retropropagação do erro</vt:lpstr>
      <vt:lpstr>Exemplo da retropropagação do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vt:lpstr>
      <vt:lpstr>Algumas visões práticas de algoritmos de aprendizado</vt:lpstr>
      <vt:lpstr>Algumas visões práticas de algoritmos de aprendizado</vt:lpstr>
      <vt:lpstr>Algumas visões práticas de algoritmos de aprendizado</vt:lpstr>
      <vt:lpstr>Algumas visões práticas de algoritmos de aprendizado</vt:lpstr>
      <vt:lpstr>Variações dos algoritmos de otimização dos pesos</vt:lpstr>
      <vt:lpstr>Variações dos algoritmos de otimização dos pesos</vt:lpstr>
      <vt:lpstr>Variações dos algoritmos de otimização dos pesos</vt:lpstr>
      <vt:lpstr>Variações dos algoritmos de otimização dos pesos</vt:lpstr>
      <vt:lpstr>Variações dos algoritmos de otimização dos pesos</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1394</cp:revision>
  <dcterms:created xsi:type="dcterms:W3CDTF">2020-04-06T23:46:10Z</dcterms:created>
  <dcterms:modified xsi:type="dcterms:W3CDTF">2021-12-04T11:02:48Z</dcterms:modified>
</cp:coreProperties>
</file>